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2" name=""/>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3" Type="http://schemas.openxmlformats.org/officeDocument/2006/relationships/slide" Target="slides/slide58.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1-03-07T23:56:24.740">
    <p:pos x="6000" y="0"/>
    <p:text>Add some more about quiz questions - An example. What makes a good question? Not rote memorization BS.
-Jake Probst</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1-03-07T23:56:24.741">
    <p:pos x="6000" y="0"/>
    <p:text>Add example EST exersises and senarios.
-Jake Probst</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9" name="Google Shape;16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Four Firing phases, </a:t>
            </a:r>
            <a:endParaRPr/>
          </a:p>
          <a:p>
            <a:pPr indent="0" lvl="0" marL="0" rtl="0" algn="l">
              <a:spcBef>
                <a:spcPts val="0"/>
              </a:spcBef>
              <a:spcAft>
                <a:spcPts val="0"/>
              </a:spcAft>
              <a:buNone/>
            </a:pPr>
            <a:r>
              <a:rPr lang="en-US"/>
              <a:t>Prone unsupported, prone supported, kneeing supported, standing supported 4 10 round mags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Six Tables of training </a:t>
            </a:r>
            <a:endParaRPr/>
          </a:p>
          <a:p>
            <a:pPr indent="0" lvl="0" marL="0" rtl="0" algn="l">
              <a:spcBef>
                <a:spcPts val="0"/>
              </a:spcBef>
              <a:spcAft>
                <a:spcPts val="0"/>
              </a:spcAft>
              <a:buNone/>
            </a:pPr>
            <a:r>
              <a:rPr lang="en-US"/>
              <a:t>PMI&amp;E- Must take written and hands on test to progress </a:t>
            </a:r>
            <a:endParaRPr/>
          </a:p>
          <a:p>
            <a:pPr indent="0" lvl="0" marL="0" rtl="0" algn="l">
              <a:spcBef>
                <a:spcPts val="0"/>
              </a:spcBef>
              <a:spcAft>
                <a:spcPts val="0"/>
              </a:spcAft>
              <a:buNone/>
            </a:pPr>
            <a:r>
              <a:rPr lang="en-US"/>
              <a:t>Pre Live Fire Simulations- RST </a:t>
            </a:r>
            <a:endParaRPr/>
          </a:p>
          <a:p>
            <a:pPr indent="0" lvl="0" marL="0" rtl="0" algn="l">
              <a:spcBef>
                <a:spcPts val="0"/>
              </a:spcBef>
              <a:spcAft>
                <a:spcPts val="0"/>
              </a:spcAft>
              <a:buNone/>
            </a:pPr>
            <a:r>
              <a:rPr lang="en-US"/>
              <a:t>Drills </a:t>
            </a:r>
            <a:endParaRPr/>
          </a:p>
          <a:p>
            <a:pPr indent="0" lvl="0" marL="0" rtl="0" algn="l">
              <a:spcBef>
                <a:spcPts val="0"/>
              </a:spcBef>
              <a:spcAft>
                <a:spcPts val="0"/>
              </a:spcAft>
              <a:buNone/>
            </a:pPr>
            <a:r>
              <a:rPr lang="en-US"/>
              <a:t>Basic- First live fire table (zeroing) </a:t>
            </a:r>
            <a:endParaRPr/>
          </a:p>
          <a:p>
            <a:pPr indent="0" lvl="0" marL="0" rtl="0" algn="l">
              <a:spcBef>
                <a:spcPts val="0"/>
              </a:spcBef>
              <a:spcAft>
                <a:spcPts val="0"/>
              </a:spcAft>
              <a:buNone/>
            </a:pPr>
            <a:r>
              <a:rPr lang="en-US"/>
              <a:t>Practice- executing qualification course to prepare for actual Qualification </a:t>
            </a:r>
            <a:endParaRPr/>
          </a:p>
          <a:p>
            <a:pPr indent="0" lvl="0" marL="0" rtl="0" algn="l">
              <a:spcBef>
                <a:spcPts val="0"/>
              </a:spcBef>
              <a:spcAft>
                <a:spcPts val="0"/>
              </a:spcAft>
              <a:buNone/>
            </a:pPr>
            <a:r>
              <a:rPr lang="en-US"/>
              <a:t>Qualification </a:t>
            </a:r>
            <a:endParaRPr/>
          </a:p>
          <a:p>
            <a:pPr indent="0" lvl="0" marL="0" rtl="0" algn="l">
              <a:spcBef>
                <a:spcPts val="0"/>
              </a:spcBef>
              <a:spcAft>
                <a:spcPts val="0"/>
              </a:spcAft>
              <a:buNone/>
            </a:pPr>
            <a:r>
              <a:t/>
            </a:r>
            <a:endParaRPr/>
          </a:p>
        </p:txBody>
      </p:sp>
      <p:sp>
        <p:nvSpPr>
          <p:cNvPr id="170" name="Google Shape;17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Sources:</a:t>
            </a:r>
            <a:endParaRPr/>
          </a:p>
          <a:p>
            <a:pPr indent="0" lvl="0" marL="0" rtl="0" algn="l">
              <a:spcBef>
                <a:spcPts val="0"/>
              </a:spcBef>
              <a:spcAft>
                <a:spcPts val="0"/>
              </a:spcAft>
              <a:buNone/>
            </a:pPr>
            <a:r>
              <a:rPr lang="en-US"/>
              <a:t>TC 3-20.0 </a:t>
            </a:r>
            <a:endParaRPr/>
          </a:p>
        </p:txBody>
      </p:sp>
      <p:sp>
        <p:nvSpPr>
          <p:cNvPr id="177" name="Google Shape;177;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Sources:</a:t>
            </a:r>
            <a:endParaRPr/>
          </a:p>
          <a:p>
            <a:pPr indent="0" lvl="0" marL="0" rtl="0" algn="l">
              <a:spcBef>
                <a:spcPts val="0"/>
              </a:spcBef>
              <a:spcAft>
                <a:spcPts val="0"/>
              </a:spcAft>
              <a:buNone/>
            </a:pPr>
            <a:r>
              <a:rPr lang="en-US"/>
              <a:t>TC 3-20.40 Table 10</a:t>
            </a:r>
            <a:endParaRPr/>
          </a:p>
        </p:txBody>
      </p:sp>
      <p:sp>
        <p:nvSpPr>
          <p:cNvPr id="198" name="Google Shape;198;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Sources: </a:t>
            </a:r>
            <a:endParaRPr/>
          </a:p>
          <a:p>
            <a:pPr indent="0" lvl="0" marL="0" rtl="0" algn="l">
              <a:spcBef>
                <a:spcPts val="0"/>
              </a:spcBef>
              <a:spcAft>
                <a:spcPts val="0"/>
              </a:spcAft>
              <a:buNone/>
            </a:pPr>
            <a:r>
              <a:rPr lang="en-US"/>
              <a:t>TC 3-20.0 Para 3-5</a:t>
            </a:r>
            <a:endParaRPr/>
          </a:p>
        </p:txBody>
      </p:sp>
      <p:sp>
        <p:nvSpPr>
          <p:cNvPr id="207" name="Google Shape;207;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5" name="Google Shape;225;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Sources: </a:t>
            </a:r>
            <a:endParaRPr/>
          </a:p>
          <a:p>
            <a:pPr indent="0" lvl="0" marL="0" rtl="0" algn="l">
              <a:spcBef>
                <a:spcPts val="0"/>
              </a:spcBef>
              <a:spcAft>
                <a:spcPts val="0"/>
              </a:spcAft>
              <a:buNone/>
            </a:pPr>
            <a:r>
              <a:rPr lang="en-US"/>
              <a:t>TC 3-20.0 Para 3-6 and 3-7</a:t>
            </a:r>
            <a:endParaRPr/>
          </a:p>
          <a:p>
            <a:pPr indent="0" lvl="0" marL="0" rtl="0" algn="l">
              <a:spcBef>
                <a:spcPts val="0"/>
              </a:spcBef>
              <a:spcAft>
                <a:spcPts val="0"/>
              </a:spcAft>
              <a:buNone/>
            </a:pPr>
            <a:r>
              <a:t/>
            </a:r>
            <a:endParaRPr/>
          </a:p>
        </p:txBody>
      </p:sp>
      <p:sp>
        <p:nvSpPr>
          <p:cNvPr id="226" name="Google Shape;226;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 name="Google Shape;245;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Sources: </a:t>
            </a:r>
            <a:endParaRPr/>
          </a:p>
          <a:p>
            <a:pPr indent="0" lvl="0" marL="0" rtl="0" algn="l">
              <a:spcBef>
                <a:spcPts val="0"/>
              </a:spcBef>
              <a:spcAft>
                <a:spcPts val="0"/>
              </a:spcAft>
              <a:buNone/>
            </a:pPr>
            <a:r>
              <a:rPr lang="en-US"/>
              <a:t>TC 3-20.0 Para 3-8</a:t>
            </a:r>
            <a:endParaRPr/>
          </a:p>
          <a:p>
            <a:pPr indent="0" lvl="0" marL="0" rtl="0" algn="l">
              <a:spcBef>
                <a:spcPts val="0"/>
              </a:spcBef>
              <a:spcAft>
                <a:spcPts val="0"/>
              </a:spcAft>
              <a:buNone/>
            </a:pPr>
            <a:r>
              <a:t/>
            </a:r>
            <a:endParaRPr/>
          </a:p>
        </p:txBody>
      </p:sp>
      <p:sp>
        <p:nvSpPr>
          <p:cNvPr id="246" name="Google Shape;246;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4" name="Google Shape;274;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4" name="Google Shape;284;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Sources: </a:t>
            </a:r>
            <a:endParaRPr/>
          </a:p>
          <a:p>
            <a:pPr indent="0" lvl="0" marL="0" rtl="0" algn="l">
              <a:spcBef>
                <a:spcPts val="0"/>
              </a:spcBef>
              <a:spcAft>
                <a:spcPts val="0"/>
              </a:spcAft>
              <a:buNone/>
            </a:pPr>
            <a:r>
              <a:rPr lang="en-US"/>
              <a:t>TC 3-20.0 Para 3-9 and 3-10</a:t>
            </a:r>
            <a:endParaRPr/>
          </a:p>
          <a:p>
            <a:pPr indent="0" lvl="0" marL="0" rtl="0" algn="l">
              <a:spcBef>
                <a:spcPts val="0"/>
              </a:spcBef>
              <a:spcAft>
                <a:spcPts val="0"/>
              </a:spcAft>
              <a:buNone/>
            </a:pPr>
            <a:r>
              <a:rPr lang="en-US"/>
              <a:t>TC 3-20.40 </a:t>
            </a:r>
            <a:endParaRPr/>
          </a:p>
          <a:p>
            <a:pPr indent="-285750" lvl="0" marL="285750" rtl="0" algn="l">
              <a:spcBef>
                <a:spcPts val="0"/>
              </a:spcBef>
              <a:spcAft>
                <a:spcPts val="0"/>
              </a:spcAft>
              <a:buClr>
                <a:srgbClr val="000000"/>
              </a:buClr>
              <a:buSzPts val="1800"/>
              <a:buFont typeface="Arial"/>
              <a:buChar char="•"/>
            </a:pPr>
            <a:r>
              <a:rPr b="1" i="0" lang="en-US" sz="1800" u="none" strike="noStrike">
                <a:solidFill>
                  <a:srgbClr val="000000"/>
                </a:solidFill>
                <a:latin typeface="Arial"/>
                <a:ea typeface="Arial"/>
                <a:cs typeface="Arial"/>
                <a:sym typeface="Arial"/>
              </a:rPr>
              <a:t>Appendix D - Table D-14. Pistol, Table IV, Basic (Grouping) </a:t>
            </a:r>
            <a:endParaRPr/>
          </a:p>
          <a:p>
            <a:pPr indent="-285750" lvl="0" marL="285750" rtl="0" algn="l">
              <a:spcBef>
                <a:spcPts val="0"/>
              </a:spcBef>
              <a:spcAft>
                <a:spcPts val="0"/>
              </a:spcAft>
              <a:buClr>
                <a:srgbClr val="000000"/>
              </a:buClr>
              <a:buSzPts val="1800"/>
              <a:buFont typeface="Arial"/>
              <a:buChar char="•"/>
            </a:pPr>
            <a:r>
              <a:rPr b="1" i="0" lang="en-US" sz="1800" u="none" strike="noStrike">
                <a:solidFill>
                  <a:srgbClr val="000000"/>
                </a:solidFill>
                <a:latin typeface="Arial"/>
                <a:ea typeface="Arial"/>
                <a:cs typeface="Arial"/>
                <a:sym typeface="Arial"/>
              </a:rPr>
              <a:t>Appendix E - Table E-14. Rifle and carbine, Table IV, Basic </a:t>
            </a:r>
            <a:endParaRPr/>
          </a:p>
          <a:p>
            <a:pPr indent="-285750" lvl="0" marL="285750" rtl="0" algn="l">
              <a:spcBef>
                <a:spcPts val="0"/>
              </a:spcBef>
              <a:spcAft>
                <a:spcPts val="0"/>
              </a:spcAft>
              <a:buClr>
                <a:srgbClr val="000000"/>
              </a:buClr>
              <a:buSzPts val="1800"/>
              <a:buFont typeface="Arial"/>
              <a:buChar char="•"/>
            </a:pPr>
            <a:r>
              <a:rPr b="1" i="0" lang="en-US" sz="1800" u="none" strike="noStrike">
                <a:solidFill>
                  <a:srgbClr val="000000"/>
                </a:solidFill>
                <a:latin typeface="Arial"/>
                <a:ea typeface="Arial"/>
                <a:cs typeface="Arial"/>
                <a:sym typeface="Arial"/>
              </a:rPr>
              <a:t>Appendix F - </a:t>
            </a:r>
            <a:r>
              <a:rPr b="1" i="0" lang="en-US" sz="1800" u="none" strike="noStrike">
                <a:latin typeface="Arial"/>
                <a:ea typeface="Arial"/>
                <a:cs typeface="Arial"/>
                <a:sym typeface="Arial"/>
              </a:rPr>
              <a:t>Table F-14. Automatic Rifle, Table IV, Basic</a:t>
            </a:r>
            <a:endParaRPr/>
          </a:p>
        </p:txBody>
      </p:sp>
      <p:sp>
        <p:nvSpPr>
          <p:cNvPr id="285" name="Google Shape;285;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 name="Google Shape;9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1" name="Google Shape;311;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Sources: </a:t>
            </a:r>
            <a:endParaRPr/>
          </a:p>
          <a:p>
            <a:pPr indent="0" lvl="0" marL="0" rtl="0" algn="l">
              <a:spcBef>
                <a:spcPts val="0"/>
              </a:spcBef>
              <a:spcAft>
                <a:spcPts val="0"/>
              </a:spcAft>
              <a:buNone/>
            </a:pPr>
            <a:r>
              <a:rPr lang="en-US"/>
              <a:t>TC 3-20.0 Para 3-11 and 3-12</a:t>
            </a:r>
            <a:endParaRPr/>
          </a:p>
          <a:p>
            <a:pPr indent="0" lvl="0" marL="0" rtl="0" algn="l">
              <a:spcBef>
                <a:spcPts val="0"/>
              </a:spcBef>
              <a:spcAft>
                <a:spcPts val="0"/>
              </a:spcAft>
              <a:buNone/>
            </a:pPr>
            <a:r>
              <a:t/>
            </a:r>
            <a:endParaRPr/>
          </a:p>
        </p:txBody>
      </p:sp>
      <p:sp>
        <p:nvSpPr>
          <p:cNvPr id="312" name="Google Shape;312;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2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8" name="Google Shape;328;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Sources: </a:t>
            </a:r>
            <a:endParaRPr/>
          </a:p>
          <a:p>
            <a:pPr indent="0" lvl="0" marL="0" rtl="0" algn="l">
              <a:spcBef>
                <a:spcPts val="0"/>
              </a:spcBef>
              <a:spcAft>
                <a:spcPts val="0"/>
              </a:spcAft>
              <a:buNone/>
            </a:pPr>
            <a:r>
              <a:rPr lang="en-US"/>
              <a:t>TC 3-20.0 Para 3-13</a:t>
            </a:r>
            <a:endParaRPr/>
          </a:p>
          <a:p>
            <a:pPr indent="0" lvl="0" marL="0" rtl="0" algn="l">
              <a:spcBef>
                <a:spcPts val="0"/>
              </a:spcBef>
              <a:spcAft>
                <a:spcPts val="0"/>
              </a:spcAft>
              <a:buNone/>
            </a:pPr>
            <a:r>
              <a:t/>
            </a:r>
            <a:endParaRPr/>
          </a:p>
        </p:txBody>
      </p:sp>
      <p:sp>
        <p:nvSpPr>
          <p:cNvPr id="334" name="Google Shape;334;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p2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0" name="Google Shape;350;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5" name="Google Shape;355;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6" name="Google Shape;356;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6" name="Google Shape;366;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Sources:</a:t>
            </a:r>
            <a:endParaRPr/>
          </a:p>
          <a:p>
            <a:pPr indent="0" lvl="0" marL="0" rtl="0" algn="l">
              <a:spcBef>
                <a:spcPts val="0"/>
              </a:spcBef>
              <a:spcAft>
                <a:spcPts val="0"/>
              </a:spcAft>
              <a:buNone/>
            </a:pPr>
            <a:r>
              <a:rPr lang="en-US"/>
              <a:t>TC 3-20.40 Para 1-73 to 1-75</a:t>
            </a:r>
            <a:endParaRPr/>
          </a:p>
          <a:p>
            <a:pPr indent="0" lvl="0" marL="0" rtl="0" algn="l">
              <a:spcBef>
                <a:spcPts val="0"/>
              </a:spcBef>
              <a:spcAft>
                <a:spcPts val="0"/>
              </a:spcAft>
              <a:buNone/>
            </a:pPr>
            <a:r>
              <a:t/>
            </a:r>
            <a:endParaRPr/>
          </a:p>
        </p:txBody>
      </p:sp>
      <p:sp>
        <p:nvSpPr>
          <p:cNvPr id="367" name="Google Shape;367;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2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4" name="Google Shape;37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TC 3-20.0 Para 8-44</a:t>
            </a:r>
            <a:endParaRPr/>
          </a:p>
        </p:txBody>
      </p:sp>
      <p:sp>
        <p:nvSpPr>
          <p:cNvPr id="408" name="Google Shape;408;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4" name="Google Shape;414;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 TC 3-20.40 Table 1-13</a:t>
            </a:r>
            <a:endParaRPr/>
          </a:p>
          <a:p>
            <a:pPr indent="0" lvl="0" marL="0" rtl="0" algn="l">
              <a:spcBef>
                <a:spcPts val="0"/>
              </a:spcBef>
              <a:spcAft>
                <a:spcPts val="0"/>
              </a:spcAft>
              <a:buNone/>
            </a:pPr>
            <a:r>
              <a:t/>
            </a:r>
            <a:endParaRPr/>
          </a:p>
        </p:txBody>
      </p:sp>
      <p:sp>
        <p:nvSpPr>
          <p:cNvPr id="415" name="Google Shape;415;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2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3" name="Google Shape;423;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8" name="Google Shape;9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0" name="Google Shape;430;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1" name="Google Shape;431;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6" name="Shape 436"/>
        <p:cNvGrpSpPr/>
        <p:nvPr/>
      </p:nvGrpSpPr>
      <p:grpSpPr>
        <a:xfrm>
          <a:off x="0" y="0"/>
          <a:ext cx="0" cy="0"/>
          <a:chOff x="0" y="0"/>
          <a:chExt cx="0" cy="0"/>
        </a:xfrm>
      </p:grpSpPr>
      <p:sp>
        <p:nvSpPr>
          <p:cNvPr id="437" name="Google Shape;437;p3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8" name="Google Shape;438;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3" name="Shape 443"/>
        <p:cNvGrpSpPr/>
        <p:nvPr/>
      </p:nvGrpSpPr>
      <p:grpSpPr>
        <a:xfrm>
          <a:off x="0" y="0"/>
          <a:ext cx="0" cy="0"/>
          <a:chOff x="0" y="0"/>
          <a:chExt cx="0" cy="0"/>
        </a:xfrm>
      </p:grpSpPr>
      <p:sp>
        <p:nvSpPr>
          <p:cNvPr id="444" name="Google Shape;444;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5" name="Google Shape;445;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Source: 3-20.40 Table 1-77</a:t>
            </a:r>
            <a:endParaRPr/>
          </a:p>
        </p:txBody>
      </p:sp>
      <p:sp>
        <p:nvSpPr>
          <p:cNvPr id="446" name="Google Shape;446;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4" name="Google Shape;454;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5" name="Google Shape;455;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3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1" name="Google Shape;461;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8" name="Google Shape;468;p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4" name="Google Shape;474;p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4" name="Google Shape;484;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Most common malfunctions are shooter induced. SPORTS will clear most shooter induced malfunctions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Failure to extract is cleared by mortaring the weapon or slamming the stock on the ground or your knee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Failure to eject is prevented by good weapon cleaning practices. </a:t>
            </a:r>
            <a:endParaRPr/>
          </a:p>
        </p:txBody>
      </p:sp>
      <p:sp>
        <p:nvSpPr>
          <p:cNvPr id="485" name="Google Shape;485;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p3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1" name="Google Shape;491;p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p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7" name="Google Shape;497;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Four Phases of M4 Qualification </a:t>
            </a:r>
            <a:endParaRPr/>
          </a:p>
          <a:p>
            <a:pPr indent="0" lvl="0" marL="0" rtl="0" algn="l">
              <a:spcBef>
                <a:spcPts val="0"/>
              </a:spcBef>
              <a:spcAft>
                <a:spcPts val="0"/>
              </a:spcAft>
              <a:buNone/>
            </a:pPr>
            <a:r>
              <a:rPr lang="en-US"/>
              <a:t>First phase starts standing and firing at the first target in a standing unsupported position, then transitioning to a prone unsupported position. </a:t>
            </a:r>
            <a:endParaRPr/>
          </a:p>
          <a:p>
            <a:pPr indent="0" lvl="0" marL="0" rtl="0" algn="l">
              <a:spcBef>
                <a:spcPts val="0"/>
              </a:spcBef>
              <a:spcAft>
                <a:spcPts val="0"/>
              </a:spcAft>
              <a:buNone/>
            </a:pPr>
            <a:r>
              <a:rPr lang="en-US"/>
              <a:t>Second is prone supported </a:t>
            </a:r>
            <a:endParaRPr/>
          </a:p>
          <a:p>
            <a:pPr indent="0" lvl="0" marL="0" rtl="0" algn="l">
              <a:spcBef>
                <a:spcPts val="0"/>
              </a:spcBef>
              <a:spcAft>
                <a:spcPts val="0"/>
              </a:spcAft>
              <a:buNone/>
            </a:pPr>
            <a:r>
              <a:rPr lang="en-US"/>
              <a:t>Third is kneeling supported </a:t>
            </a:r>
            <a:endParaRPr/>
          </a:p>
          <a:p>
            <a:pPr indent="0" lvl="0" marL="0" rtl="0" algn="l">
              <a:spcBef>
                <a:spcPts val="0"/>
              </a:spcBef>
              <a:spcAft>
                <a:spcPts val="0"/>
              </a:spcAft>
              <a:buNone/>
            </a:pPr>
            <a:r>
              <a:rPr lang="en-US"/>
              <a:t>Fourth is standing supported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To prepare soldiers should learn and use the tactical reloading drill, as the qualification has no break periods in between phases of the positions.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Use dummy cartridges drills to practice weapon malfunctions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The fight up drill is the best drill to practice qualification </a:t>
            </a:r>
            <a:endParaRPr/>
          </a:p>
        </p:txBody>
      </p:sp>
      <p:sp>
        <p:nvSpPr>
          <p:cNvPr id="498" name="Google Shape;498;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 name="Google Shape;11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0" algn="l">
              <a:spcBef>
                <a:spcPts val="0"/>
              </a:spcBef>
              <a:spcAft>
                <a:spcPts val="0"/>
              </a:spcAft>
              <a:buClr>
                <a:schemeClr val="dk1"/>
              </a:buClr>
              <a:buSzPts val="1200"/>
              <a:buFont typeface="Calibri"/>
              <a:buChar char="-"/>
            </a:pPr>
            <a:r>
              <a:rPr lang="en-US"/>
              <a:t>New qualification for Rifle.</a:t>
            </a:r>
            <a:endParaRPr/>
          </a:p>
          <a:p>
            <a:pPr indent="-171450" lvl="0" marL="171450" rtl="0" algn="l">
              <a:spcBef>
                <a:spcPts val="0"/>
              </a:spcBef>
              <a:spcAft>
                <a:spcPts val="0"/>
              </a:spcAft>
              <a:buClr>
                <a:schemeClr val="dk1"/>
              </a:buClr>
              <a:buSzPts val="1200"/>
              <a:buFont typeface="Calibri"/>
              <a:buChar char="-"/>
            </a:pPr>
            <a:r>
              <a:rPr lang="en-US"/>
              <a:t>Same course of fire for M249AR.</a:t>
            </a:r>
            <a:endParaRPr/>
          </a:p>
          <a:p>
            <a:pPr indent="-171450" lvl="0" marL="171450" rtl="0" algn="l">
              <a:spcBef>
                <a:spcPts val="0"/>
              </a:spcBef>
              <a:spcAft>
                <a:spcPts val="0"/>
              </a:spcAft>
              <a:buClr>
                <a:schemeClr val="dk1"/>
              </a:buClr>
              <a:buSzPts val="1200"/>
              <a:buFont typeface="Calibri"/>
              <a:buChar char="-"/>
            </a:pPr>
            <a:r>
              <a:rPr lang="en-US"/>
              <a:t>2019 was the first Ramp Up in quality execution. 2020 was obviously canceled.</a:t>
            </a:r>
            <a:endParaRPr/>
          </a:p>
          <a:p>
            <a:pPr indent="-171450" lvl="0" marL="171450" rtl="0" algn="l">
              <a:spcBef>
                <a:spcPts val="0"/>
              </a:spcBef>
              <a:spcAft>
                <a:spcPts val="0"/>
              </a:spcAft>
              <a:buClr>
                <a:schemeClr val="dk1"/>
              </a:buClr>
              <a:buSzPts val="1200"/>
              <a:buFont typeface="Calibri"/>
              <a:buChar char="-"/>
            </a:pPr>
            <a:r>
              <a:rPr lang="en-US"/>
              <a:t>TC 3-20-0 Articulates the </a:t>
            </a:r>
            <a:endParaRPr/>
          </a:p>
          <a:p>
            <a:pPr indent="-95250" lvl="0" marL="171450" rtl="0" algn="l">
              <a:spcBef>
                <a:spcPts val="0"/>
              </a:spcBef>
              <a:spcAft>
                <a:spcPts val="0"/>
              </a:spcAft>
              <a:buClr>
                <a:schemeClr val="dk1"/>
              </a:buClr>
              <a:buSzPts val="1200"/>
              <a:buFont typeface="Calibri"/>
              <a:buNone/>
            </a:pPr>
            <a:r>
              <a:t/>
            </a:r>
            <a:endParaRPr/>
          </a:p>
          <a:p>
            <a:pPr indent="-171450" lvl="0" marL="171450" rtl="0" algn="l">
              <a:spcBef>
                <a:spcPts val="0"/>
              </a:spcBef>
              <a:spcAft>
                <a:spcPts val="0"/>
              </a:spcAft>
              <a:buClr>
                <a:schemeClr val="dk1"/>
              </a:buClr>
              <a:buSzPts val="1200"/>
              <a:buFont typeface="Calibri"/>
              <a:buChar char="-"/>
            </a:pPr>
            <a:r>
              <a:rPr lang="en-US"/>
              <a:t>Sources: TC 3-20.40 Para 1-21</a:t>
            </a:r>
            <a:endParaRPr/>
          </a:p>
        </p:txBody>
      </p:sp>
      <p:sp>
        <p:nvSpPr>
          <p:cNvPr id="119" name="Google Shape;11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4" name="Google Shape;504;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Course of Fire &amp; Explanation</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new army rifle qual consists of using 4 10 round mags in one firing iteration covering prone supported and unsupported. As well as both kneeling and standing supported. The grading has been modified as well. You are still only required a 23 out of 40 to pass however there is a new lowest grade of “qualified”  </a:t>
            </a:r>
            <a:endParaRPr/>
          </a:p>
        </p:txBody>
      </p:sp>
      <p:sp>
        <p:nvSpPr>
          <p:cNvPr id="505" name="Google Shape;505;p4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9" name="Shape 509"/>
        <p:cNvGrpSpPr/>
        <p:nvPr/>
      </p:nvGrpSpPr>
      <p:grpSpPr>
        <a:xfrm>
          <a:off x="0" y="0"/>
          <a:ext cx="0" cy="0"/>
          <a:chOff x="0" y="0"/>
          <a:chExt cx="0" cy="0"/>
        </a:xfrm>
      </p:grpSpPr>
      <p:sp>
        <p:nvSpPr>
          <p:cNvPr id="510" name="Google Shape;510;p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1" name="Google Shape;511;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Qualification  - Range Only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Target pop up demonstration</a:t>
            </a:r>
            <a:endParaRPr/>
          </a:p>
        </p:txBody>
      </p:sp>
      <p:sp>
        <p:nvSpPr>
          <p:cNvPr id="512" name="Google Shape;512;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p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8" name="Google Shape;518;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Notice how targets can pop up three at a time, quickly locating the targets will be vital.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Four firing positions mean not only reloading quickly in between the positions but also moving into the firing positions and looking down range quickly for the targets.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Malfunctions must be quickly corrected because the qualification is continuous. </a:t>
            </a:r>
            <a:endParaRPr/>
          </a:p>
        </p:txBody>
      </p:sp>
      <p:sp>
        <p:nvSpPr>
          <p:cNvPr id="519" name="Google Shape;519;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5" name="Google Shape;525;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Barricade simple rules: </a:t>
            </a:r>
            <a:endParaRPr/>
          </a:p>
          <a:p>
            <a:pPr indent="0" lvl="0" marL="0" rtl="0" algn="l">
              <a:spcBef>
                <a:spcPts val="0"/>
              </a:spcBef>
              <a:spcAft>
                <a:spcPts val="0"/>
              </a:spcAft>
              <a:buNone/>
            </a:pPr>
            <a:r>
              <a:rPr lang="en-US"/>
              <a:t>Always get straight back behind the rifle for natural aim </a:t>
            </a:r>
            <a:endParaRPr/>
          </a:p>
          <a:p>
            <a:pPr indent="0" lvl="0" marL="0" rtl="0" algn="l">
              <a:spcBef>
                <a:spcPts val="0"/>
              </a:spcBef>
              <a:spcAft>
                <a:spcPts val="0"/>
              </a:spcAft>
              <a:buNone/>
            </a:pPr>
            <a:r>
              <a:rPr lang="en-US"/>
              <a:t>Get as many points of contact as possible </a:t>
            </a:r>
            <a:endParaRPr/>
          </a:p>
          <a:p>
            <a:pPr indent="0" lvl="0" marL="0" rtl="0" algn="l">
              <a:spcBef>
                <a:spcPts val="0"/>
              </a:spcBef>
              <a:spcAft>
                <a:spcPts val="0"/>
              </a:spcAft>
              <a:buNone/>
            </a:pPr>
            <a:r>
              <a:rPr lang="en-US"/>
              <a:t>Maintain barrel awareness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Utilize corners of barricades for maximum stability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Kneeling: </a:t>
            </a:r>
            <a:endParaRPr/>
          </a:p>
          <a:p>
            <a:pPr indent="0" lvl="0" marL="0" rtl="0" algn="l">
              <a:spcBef>
                <a:spcPts val="0"/>
              </a:spcBef>
              <a:spcAft>
                <a:spcPts val="0"/>
              </a:spcAft>
              <a:buNone/>
            </a:pPr>
            <a:r>
              <a:rPr lang="en-US"/>
              <a:t>Don’t rest barrel on the barricade </a:t>
            </a:r>
            <a:endParaRPr/>
          </a:p>
          <a:p>
            <a:pPr indent="0" lvl="0" marL="0" rtl="0" algn="l">
              <a:spcBef>
                <a:spcPts val="0"/>
              </a:spcBef>
              <a:spcAft>
                <a:spcPts val="0"/>
              </a:spcAft>
              <a:buNone/>
            </a:pPr>
            <a:r>
              <a:rPr lang="en-US"/>
              <a:t>Rest elbow on knee, don’t depend entirely on the barricade for stability </a:t>
            </a:r>
            <a:endParaRPr/>
          </a:p>
        </p:txBody>
      </p:sp>
      <p:sp>
        <p:nvSpPr>
          <p:cNvPr id="526" name="Google Shape;526;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p4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1" name="Google Shape;531;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Square your shoulders and hips on the barricade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Flat palm the barricade and keep your rifle snug using your thumb</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Step back from the barricade to reload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Maintain good elbow knee contact while shooting kneeling supported</a:t>
            </a:r>
            <a:endParaRPr/>
          </a:p>
        </p:txBody>
      </p:sp>
      <p:sp>
        <p:nvSpPr>
          <p:cNvPr id="532" name="Google Shape;532;p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p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7" name="Google Shape;537;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Basic aim adjustment for targets at different ranges</a:t>
            </a:r>
            <a:endParaRPr/>
          </a:p>
          <a:p>
            <a:pPr indent="0" lvl="0" marL="0" rtl="0" algn="l">
              <a:spcBef>
                <a:spcPts val="0"/>
              </a:spcBef>
              <a:spcAft>
                <a:spcPts val="0"/>
              </a:spcAft>
              <a:buNone/>
            </a:pPr>
            <a:r>
              <a:t/>
            </a:r>
            <a:endParaRPr/>
          </a:p>
        </p:txBody>
      </p:sp>
      <p:sp>
        <p:nvSpPr>
          <p:cNvPr id="538" name="Google Shape;538;p4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4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4" name="Google Shape;544;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 minute of angle is an angular relation In regards to sights. 1 inch at 100 is 1 MOA. </a:t>
            </a:r>
            <a:endParaRPr/>
          </a:p>
          <a:p>
            <a:pPr indent="0" lvl="0" marL="0" rtl="0" algn="l">
              <a:spcBef>
                <a:spcPts val="0"/>
              </a:spcBef>
              <a:spcAft>
                <a:spcPts val="0"/>
              </a:spcAft>
              <a:buNone/>
            </a:pPr>
            <a:r>
              <a:rPr lang="en-US"/>
              <a:t>1 click on M4 front sight is ¾ MOA 1 click on M16 is ½ MOA </a:t>
            </a:r>
            <a:endParaRPr/>
          </a:p>
          <a:p>
            <a:pPr indent="0" lvl="0" marL="0" rtl="0" algn="l">
              <a:spcBef>
                <a:spcPts val="0"/>
              </a:spcBef>
              <a:spcAft>
                <a:spcPts val="0"/>
              </a:spcAft>
              <a:buNone/>
            </a:pPr>
            <a:r>
              <a:rPr lang="en-US"/>
              <a:t>The M68 (red dot) is not magnified and 1 click is ½ MOA </a:t>
            </a:r>
            <a:endParaRPr/>
          </a:p>
          <a:p>
            <a:pPr indent="0" lvl="0" marL="0" rtl="0" algn="l">
              <a:spcBef>
                <a:spcPts val="0"/>
              </a:spcBef>
              <a:spcAft>
                <a:spcPts val="0"/>
              </a:spcAft>
              <a:buNone/>
            </a:pPr>
            <a:r>
              <a:rPr lang="en-US"/>
              <a:t>The ACOG is 4x magnification 1 click is 1/3 MOA on the internal knob and ½ MOA on the external </a:t>
            </a:r>
            <a:endParaRPr/>
          </a:p>
        </p:txBody>
      </p:sp>
      <p:sp>
        <p:nvSpPr>
          <p:cNvPr id="545" name="Google Shape;545;p4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p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1" name="Google Shape;551;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General Practice for zeroing on Iron sights using a 25/300m zero</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5 shot groups and follow the instructions on the target</a:t>
            </a:r>
            <a:endParaRPr/>
          </a:p>
        </p:txBody>
      </p:sp>
      <p:sp>
        <p:nvSpPr>
          <p:cNvPr id="552" name="Google Shape;552;p4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p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8" name="Google Shape;558;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Maintain the tip of the front sight to the desired target centered on the rear aperture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Look at the front sight post and not the target.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Wherever you look on the tip of the front sight post should be the same to maximize consistency.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Get a high firm grip up on the pistol grip and constantly keep your finger on the trigger, holding it to the rear as the trigger fires, do not flinch or remove finger from the trigger. This will reduce spread. </a:t>
            </a:r>
            <a:endParaRPr/>
          </a:p>
        </p:txBody>
      </p:sp>
      <p:sp>
        <p:nvSpPr>
          <p:cNvPr id="559" name="Google Shape;559;p4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5" name="Google Shape;565;p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When standing square your shoulders and hips while bending you knees and waist slightly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When kneeling place your elbow in your thigh or your tricep on you knee never place your elbow to your knee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When kneeling you can sit on your heel or foot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While prone you may rest the rifle on the mag if comfortable for you</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Pivot your hips while prone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566" name="Google Shape;566;p4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8" name="Google Shape;12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p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2" name="Google Shape;572;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Practice good workspace grip while loading the magazine and checking for malfunctions.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When unloading, remove the magazine and pull the charging handle 3 times to ensure the weapon is clear. </a:t>
            </a:r>
            <a:endParaRPr/>
          </a:p>
        </p:txBody>
      </p:sp>
      <p:sp>
        <p:nvSpPr>
          <p:cNvPr id="573" name="Google Shape;573;p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p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9" name="Google Shape;579;p5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The hammer of the trigger group falls striking the firing pin held in the center of the bolt and bolt carrier group which strikes the primer of the chambered cartridge. The primer detonates igniting the powder charge in the cartridge propelling the projectile forward and down the barrel, chamber pressure is in the range of 50,000 PSIA. As the projectile passes the gas port located on the lower side of the barrel (at the front sight block) a small portion of gas from combustion of the powder in the cartridge is directed into a gas tube that runs back to a small blocked tube on the bolt carrier group. The gas forces the bolt carrier group back against the buffer and buffer spring. As the bolt carrier group moves aft, the bolt rotates and unlocks from the lugs of the chamber. By this time the gas pressure in the barrel has dropped to nearly atmospheric pressure as the projectile leaves the barrel. All remaining actions are the result of the gas impinging on the blocked tube on the bolt carrier group and the resistance of the buffer and spring. F=MA roughly applies. The bolt unlocks, and moves rapidly backwards, pulling the spent cartridge case from the chamber. As it travels back the bolt telescopes to full extension as the carrier passes the hammer re-cocking the hammer and trigger group, and as it reaches nearly full extension aft, the ejector kicks the expended cartridge to the right and out of the action. The buffer spring now forces the bolt carrier group forward. The lower bolt edge strips a fresh cartiridge from the magazine moving it forward and upward along the chamber feed ramp into the chamber, the bolt following and engaging the cartridge base. As the cartridge seats in the chamber the bolt continues forward telescoping inwards. The lugs on the bolt enter the matching chamber notches and as the bolt ends forward travel, rotates right, locking the chamber.</a:t>
            </a:r>
            <a:endParaRPr/>
          </a:p>
          <a:p>
            <a:pPr indent="0" lvl="0" marL="0" rtl="0" algn="l">
              <a:spcBef>
                <a:spcPts val="0"/>
              </a:spcBef>
              <a:spcAft>
                <a:spcPts val="0"/>
              </a:spcAft>
              <a:buNone/>
            </a:pPr>
            <a:r>
              <a:rPr lang="en-US"/>
              <a:t>In semi-automatic mode the next squeeze of the trigger repeats the cycle. In burst mode the trigger group uses a clockwork like mechanism to permit three full cycles of the sequence above before the hammer is locked in the cocked position, requiring another squeeze of the trigger to fire another burst. Fully automatic fire which is only availiable on M16, M16A1 and some M4 Carbine models, when selected, allows the cycle to continue until the trigger is released (let up on) or the weapon expends all ammunition in the magazine.</a:t>
            </a:r>
            <a:endParaRPr/>
          </a:p>
          <a:p>
            <a:pPr indent="0" lvl="0" marL="0" rtl="0" algn="l">
              <a:spcBef>
                <a:spcPts val="0"/>
              </a:spcBef>
              <a:spcAft>
                <a:spcPts val="0"/>
              </a:spcAft>
              <a:buNone/>
            </a:pPr>
            <a:r>
              <a:rPr lang="en-US"/>
              <a:t>The M16 and variants ARE NOT the AR-15 and variants available to civilians in the US. The M16 is a select fire (semi, burst, full automatic) weapon which only those manufactured before 1986 may be possessed by civilians under significant restrictions and costs. Since the M16 / AR 15 design fires from what is called “closed bolt” it makes a poor fully automatic weapon.</a:t>
            </a:r>
            <a:endParaRPr/>
          </a:p>
          <a:p>
            <a:pPr indent="0" lvl="0" marL="0" rtl="0" algn="l">
              <a:spcBef>
                <a:spcPts val="0"/>
              </a:spcBef>
              <a:spcAft>
                <a:spcPts val="0"/>
              </a:spcAft>
              <a:buNone/>
            </a:pPr>
            <a:r>
              <a:t/>
            </a:r>
            <a:endParaRPr/>
          </a:p>
        </p:txBody>
      </p:sp>
      <p:sp>
        <p:nvSpPr>
          <p:cNvPr id="580" name="Google Shape;580;p5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5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86" name="Google Shape;586;p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p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7" name="Google Shape;597;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Weapon Manipulation for the M9</a:t>
            </a:r>
            <a:endParaRPr/>
          </a:p>
        </p:txBody>
      </p:sp>
      <p:sp>
        <p:nvSpPr>
          <p:cNvPr id="598" name="Google Shape;598;p5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p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3" name="Google Shape;603;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Grip and Manipulation</a:t>
            </a:r>
            <a:endParaRPr/>
          </a:p>
        </p:txBody>
      </p:sp>
      <p:sp>
        <p:nvSpPr>
          <p:cNvPr id="604" name="Google Shape;604;p5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 name="Shape 608"/>
        <p:cNvGrpSpPr/>
        <p:nvPr/>
      </p:nvGrpSpPr>
      <p:grpSpPr>
        <a:xfrm>
          <a:off x="0" y="0"/>
          <a:ext cx="0" cy="0"/>
          <a:chOff x="0" y="0"/>
          <a:chExt cx="0" cy="0"/>
        </a:xfrm>
      </p:grpSpPr>
      <p:sp>
        <p:nvSpPr>
          <p:cNvPr id="609" name="Google Shape;609;p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0" name="Google Shape;610;p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Pistol Fundamentals</a:t>
            </a:r>
            <a:endParaRPr/>
          </a:p>
        </p:txBody>
      </p:sp>
      <p:sp>
        <p:nvSpPr>
          <p:cNvPr id="611" name="Google Shape;611;p5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p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7" name="Google Shape;617;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Trigger Control Demonstration Drill</a:t>
            </a:r>
            <a:endParaRPr/>
          </a:p>
        </p:txBody>
      </p:sp>
      <p:sp>
        <p:nvSpPr>
          <p:cNvPr id="618" name="Google Shape;618;p5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p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4" name="Google Shape;624;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Drawing the M9</a:t>
            </a:r>
            <a:endParaRPr/>
          </a:p>
        </p:txBody>
      </p:sp>
      <p:sp>
        <p:nvSpPr>
          <p:cNvPr id="625" name="Google Shape;625;p5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p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0" name="Google Shape;630;p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Grip and Trigger Control of the M9</a:t>
            </a:r>
            <a:endParaRPr/>
          </a:p>
        </p:txBody>
      </p:sp>
      <p:sp>
        <p:nvSpPr>
          <p:cNvPr id="631" name="Google Shape;631;p5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 name="Google Shape;14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Phase gates enforced – Must pass written exam before bore sighting. Must bore sight before grouping and zeroing.</a:t>
            </a:r>
            <a:endParaRPr/>
          </a:p>
          <a:p>
            <a:pPr indent="0" lvl="0" marL="0" rtl="0" algn="l">
              <a:spcBef>
                <a:spcPts val="0"/>
              </a:spcBef>
              <a:spcAft>
                <a:spcPts val="0"/>
              </a:spcAft>
              <a:buNone/>
            </a:pPr>
            <a:r>
              <a:rPr lang="en-US"/>
              <a:t>Opportunity to ask questions at each station.</a:t>
            </a:r>
            <a:endParaRPr/>
          </a:p>
          <a:p>
            <a:pPr indent="0" lvl="0" marL="0" rtl="0" algn="l">
              <a:spcBef>
                <a:spcPts val="0"/>
              </a:spcBef>
              <a:spcAft>
                <a:spcPts val="0"/>
              </a:spcAft>
              <a:buNone/>
            </a:pPr>
            <a:r>
              <a:rPr lang="en-US"/>
              <a:t>Soldiers load their own ammo.</a:t>
            </a:r>
            <a:endParaRPr/>
          </a:p>
          <a:p>
            <a:pPr indent="0" lvl="0" marL="0" rtl="0" algn="l">
              <a:spcBef>
                <a:spcPts val="0"/>
              </a:spcBef>
              <a:spcAft>
                <a:spcPts val="0"/>
              </a:spcAft>
              <a:buNone/>
            </a:pPr>
            <a:r>
              <a:rPr lang="en-US"/>
              <a:t>One set of soldiers acts as lane safeties. This primes them for the marksmanship mindset, as well as allows for good flow, and ensures a soldier doesn’t get left out on the line for the entire day.</a:t>
            </a:r>
            <a:endParaRPr/>
          </a:p>
          <a:p>
            <a:pPr indent="0" lvl="0" marL="0" rtl="0" algn="l">
              <a:spcBef>
                <a:spcPts val="0"/>
              </a:spcBef>
              <a:spcAft>
                <a:spcPts val="0"/>
              </a:spcAft>
              <a:buNone/>
            </a:pPr>
            <a:r>
              <a:rPr lang="en-US"/>
              <a:t>Frees up the most knowledgeable soldiers to evaluate issues.</a:t>
            </a:r>
            <a:endParaRPr/>
          </a:p>
        </p:txBody>
      </p:sp>
      <p:sp>
        <p:nvSpPr>
          <p:cNvPr id="149" name="Google Shape;149;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All range cadre had a binder with targeted doctrine experts to support executing their role to standard.</a:t>
            </a:r>
            <a:endParaRPr/>
          </a:p>
          <a:p>
            <a:pPr indent="0" lvl="0" marL="0" rtl="0" algn="l">
              <a:spcBef>
                <a:spcPts val="0"/>
              </a:spcBef>
              <a:spcAft>
                <a:spcPts val="0"/>
              </a:spcAft>
              <a:buNone/>
            </a:pPr>
            <a:r>
              <a:rPr lang="en-US"/>
              <a:t>Everyone took an assessment to </a:t>
            </a:r>
            <a:endParaRPr/>
          </a:p>
          <a:p>
            <a:pPr indent="0" lvl="0" marL="0" rtl="0" algn="l">
              <a:spcBef>
                <a:spcPts val="0"/>
              </a:spcBef>
              <a:spcAft>
                <a:spcPts val="0"/>
              </a:spcAft>
              <a:buNone/>
            </a:pPr>
            <a:r>
              <a:rPr lang="en-US"/>
              <a:t>Phase Gates:</a:t>
            </a:r>
            <a:endParaRPr/>
          </a:p>
          <a:p>
            <a:pPr indent="-171450" lvl="0" marL="171450" rtl="0" algn="l">
              <a:spcBef>
                <a:spcPts val="0"/>
              </a:spcBef>
              <a:spcAft>
                <a:spcPts val="0"/>
              </a:spcAft>
              <a:buClr>
                <a:schemeClr val="dk1"/>
              </a:buClr>
              <a:buSzPts val="1200"/>
              <a:buFont typeface="Calibri"/>
              <a:buChar char="-"/>
            </a:pPr>
            <a:r>
              <a:rPr lang="en-US"/>
              <a:t>Pass assessment (weapon and optic specific)</a:t>
            </a:r>
            <a:endParaRPr/>
          </a:p>
          <a:p>
            <a:pPr indent="-171450" lvl="0" marL="171450" rtl="0" algn="l">
              <a:spcBef>
                <a:spcPts val="0"/>
              </a:spcBef>
              <a:spcAft>
                <a:spcPts val="0"/>
              </a:spcAft>
              <a:buClr>
                <a:schemeClr val="dk1"/>
              </a:buClr>
              <a:buSzPts val="1200"/>
              <a:buFont typeface="Calibri"/>
              <a:buChar char="-"/>
            </a:pPr>
            <a:r>
              <a:rPr lang="en-US"/>
              <a:t>Bore sight optic</a:t>
            </a:r>
            <a:endParaRPr/>
          </a:p>
          <a:p>
            <a:pPr indent="-171450" lvl="0" marL="171450" rtl="0" algn="l">
              <a:spcBef>
                <a:spcPts val="0"/>
              </a:spcBef>
              <a:spcAft>
                <a:spcPts val="0"/>
              </a:spcAft>
              <a:buClr>
                <a:schemeClr val="dk1"/>
              </a:buClr>
              <a:buSzPts val="1200"/>
              <a:buFont typeface="Calibri"/>
              <a:buChar char="-"/>
            </a:pPr>
            <a:r>
              <a:rPr lang="en-US"/>
              <a:t>Opportunity for 1:1 coaching PRIOR to zeroing</a:t>
            </a:r>
            <a:endParaRPr/>
          </a:p>
          <a:p>
            <a:pPr indent="-171450" lvl="0" marL="171450" rtl="0" algn="l">
              <a:spcBef>
                <a:spcPts val="0"/>
              </a:spcBef>
              <a:spcAft>
                <a:spcPts val="0"/>
              </a:spcAft>
              <a:buClr>
                <a:schemeClr val="dk1"/>
              </a:buClr>
              <a:buSzPts val="1200"/>
              <a:buFont typeface="Calibri"/>
              <a:buChar char="-"/>
            </a:pPr>
            <a:r>
              <a:rPr lang="en-US"/>
              <a:t>Load your own magazines – confirming the correct number of rounds. Magazine and rounds were not damaged.</a:t>
            </a:r>
            <a:endParaRPr/>
          </a:p>
          <a:p>
            <a:pPr indent="-171450" lvl="0" marL="171450" rtl="0" algn="l">
              <a:spcBef>
                <a:spcPts val="0"/>
              </a:spcBef>
              <a:spcAft>
                <a:spcPts val="0"/>
              </a:spcAft>
              <a:buClr>
                <a:schemeClr val="dk1"/>
              </a:buClr>
              <a:buSzPts val="1200"/>
              <a:buFont typeface="Calibri"/>
              <a:buChar char="-"/>
            </a:pPr>
            <a:r>
              <a:rPr lang="en-US"/>
              <a:t>When zeroing, coaches all had a binder (at least initially). Coaching protocol was available at almost every lane.</a:t>
            </a:r>
            <a:endParaRPr/>
          </a:p>
          <a:p>
            <a:pPr indent="-171450" lvl="0" marL="171450" rtl="0" algn="l">
              <a:spcBef>
                <a:spcPts val="0"/>
              </a:spcBef>
              <a:spcAft>
                <a:spcPts val="0"/>
              </a:spcAft>
              <a:buClr>
                <a:schemeClr val="dk1"/>
              </a:buClr>
              <a:buSzPts val="1200"/>
              <a:buFont typeface="Calibri"/>
              <a:buChar char="-"/>
            </a:pPr>
            <a:r>
              <a:rPr lang="en-US"/>
              <a:t>Coaches were SELECTED rather than just assigned. Rank does not equate to competence. Pick people who can calmly articulate what to do.</a:t>
            </a:r>
            <a:endParaRPr/>
          </a:p>
          <a:p>
            <a:pPr indent="-171450" lvl="0" marL="171450" rtl="0" algn="l">
              <a:spcBef>
                <a:spcPts val="0"/>
              </a:spcBef>
              <a:spcAft>
                <a:spcPts val="0"/>
              </a:spcAft>
              <a:buClr>
                <a:schemeClr val="dk1"/>
              </a:buClr>
              <a:buSzPts val="1200"/>
              <a:buFont typeface="Calibri"/>
              <a:buChar char="-"/>
            </a:pPr>
            <a:r>
              <a:rPr lang="en-US"/>
              <a:t>Ongoing AAR binders at key locations to capture solder feedback as things were happening, with range leadership monitoring the binders though out the day.</a:t>
            </a:r>
            <a:endParaRPr/>
          </a:p>
          <a:p>
            <a:pPr indent="-95250" lvl="0" marL="171450" rtl="0" algn="l">
              <a:spcBef>
                <a:spcPts val="0"/>
              </a:spcBef>
              <a:spcAft>
                <a:spcPts val="0"/>
              </a:spcAft>
              <a:buClr>
                <a:schemeClr val="dk1"/>
              </a:buClr>
              <a:buSzPts val="1200"/>
              <a:buFont typeface="Calibri"/>
              <a:buNone/>
            </a:pPr>
            <a:r>
              <a:t/>
            </a:r>
            <a:endParaRPr/>
          </a:p>
          <a:p>
            <a:pPr indent="-95250" lvl="0" marL="171450" rtl="0" algn="l">
              <a:spcBef>
                <a:spcPts val="0"/>
              </a:spcBef>
              <a:spcAft>
                <a:spcPts val="0"/>
              </a:spcAft>
              <a:buClr>
                <a:schemeClr val="dk1"/>
              </a:buClr>
              <a:buSzPts val="1200"/>
              <a:buFont typeface="Calibri"/>
              <a:buNone/>
            </a:pPr>
            <a:r>
              <a:t/>
            </a:r>
            <a:endParaRPr/>
          </a:p>
          <a:p>
            <a:pPr indent="-95250" lvl="0" marL="171450" rtl="0" algn="l">
              <a:spcBef>
                <a:spcPts val="0"/>
              </a:spcBef>
              <a:spcAft>
                <a:spcPts val="0"/>
              </a:spcAft>
              <a:buClr>
                <a:schemeClr val="dk1"/>
              </a:buClr>
              <a:buSzPts val="1200"/>
              <a:buFont typeface="Calibri"/>
              <a:buNone/>
            </a:pPr>
            <a:r>
              <a:t/>
            </a:r>
            <a:endParaRPr/>
          </a:p>
          <a:p>
            <a:pPr indent="-95250" lvl="0" marL="171450" rtl="0" algn="l">
              <a:spcBef>
                <a:spcPts val="0"/>
              </a:spcBef>
              <a:spcAft>
                <a:spcPts val="0"/>
              </a:spcAft>
              <a:buClr>
                <a:schemeClr val="dk1"/>
              </a:buClr>
              <a:buSzPts val="1200"/>
              <a:buFont typeface="Calibri"/>
              <a:buNone/>
            </a:pPr>
            <a:r>
              <a:t/>
            </a:r>
            <a:endParaRPr/>
          </a:p>
          <a:p>
            <a:pPr indent="-95250" lvl="0" marL="171450" rtl="0" algn="l">
              <a:spcBef>
                <a:spcPts val="0"/>
              </a:spcBef>
              <a:spcAft>
                <a:spcPts val="0"/>
              </a:spcAft>
              <a:buClr>
                <a:schemeClr val="dk1"/>
              </a:buClr>
              <a:buSzPts val="1200"/>
              <a:buFont typeface="Calibri"/>
              <a:buNone/>
            </a:pPr>
            <a:r>
              <a:t/>
            </a:r>
            <a:endParaRPr/>
          </a:p>
          <a:p>
            <a:pPr indent="-95250" lvl="0" marL="171450" rtl="0" algn="l">
              <a:spcBef>
                <a:spcPts val="0"/>
              </a:spcBef>
              <a:spcAft>
                <a:spcPts val="0"/>
              </a:spcAft>
              <a:buClr>
                <a:schemeClr val="dk1"/>
              </a:buClr>
              <a:buSzPts val="1200"/>
              <a:buFont typeface="Calibri"/>
              <a:buNone/>
            </a:pPr>
            <a:r>
              <a:t/>
            </a:r>
            <a:endParaRPr/>
          </a:p>
        </p:txBody>
      </p:sp>
      <p:sp>
        <p:nvSpPr>
          <p:cNvPr id="155" name="Google Shape;155;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100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lvl="1" marR="0" rtl="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lvl="2" marR="0" rtl="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lvl="3"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lvl="4"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lvl="5"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lvl="6"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lvl="7"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lvl="8" marR="0" rtl="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68" name="Google Shape;68;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s://armypubs.army.mil/ProductMaps/PubForm/Details.aspx?PUB_ID=1007143" TargetMode="External"/><Relationship Id="rId4" Type="http://schemas.openxmlformats.org/officeDocument/2006/relationships/hyperlink" Target="https://armypubs.army.mil/ProductMaps/PubForm/Details.aspx?PUB_ID=1007143" TargetMode="External"/><Relationship Id="rId5" Type="http://schemas.openxmlformats.org/officeDocument/2006/relationships/hyperlink" Target="https://armypubs.army.mil/ProductMaps/PubForm/Details.aspx?PUB_ID=1007342"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comments" Target="../comments/comment1.xml"/><Relationship Id="rId4" Type="http://schemas.openxmlformats.org/officeDocument/2006/relationships/hyperlink" Target="https://armypubs.army.mil/ProductMaps/PubForm/Details.aspx?PUB_ID=1007342" TargetMode="External"/><Relationship Id="rId5" Type="http://schemas.openxmlformats.org/officeDocument/2006/relationships/hyperlink" Target="https://armypubs.army.mil/ProductMaps/PubForm/Details.aspx?PUB_ID=1002224" TargetMode="External"/><Relationship Id="rId6" Type="http://schemas.openxmlformats.org/officeDocument/2006/relationships/hyperlink" Target="https://armypubs.army.mil/ProductMaps/PubForm/Details.aspx?PUB_ID=106419" TargetMode="External"/><Relationship Id="rId7" Type="http://schemas.openxmlformats.org/officeDocument/2006/relationships/hyperlink" Target="https://armypubs.army.mil/ProductMaps/PubForm/Details.aspx?PUB_ID=1002426"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comments" Target="../comments/commen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6.jpg"/><Relationship Id="rId4" Type="http://schemas.openxmlformats.org/officeDocument/2006/relationships/hyperlink" Target="https://armypubs.army.mil/ProductMaps/PubForm/Details.aspx?PUB_ID=1007342"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3.png"/><Relationship Id="rId4" Type="http://schemas.openxmlformats.org/officeDocument/2006/relationships/image" Target="../media/image2.png"/><Relationship Id="rId5"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0.png"/><Relationship Id="rId4" Type="http://schemas.openxmlformats.org/officeDocument/2006/relationships/image" Target="../media/image4.png"/><Relationship Id="rId5" Type="http://schemas.openxmlformats.org/officeDocument/2006/relationships/image" Target="../media/image21.png"/><Relationship Id="rId6" Type="http://schemas.openxmlformats.org/officeDocument/2006/relationships/image" Target="../media/image8.png"/><Relationship Id="rId7" Type="http://schemas.openxmlformats.org/officeDocument/2006/relationships/image" Target="../media/image16.png"/><Relationship Id="rId8"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3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5.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2.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8.png"/><Relationship Id="rId5" Type="http://schemas.openxmlformats.org/officeDocument/2006/relationships/image" Target="../media/image16.png"/><Relationship Id="rId6" Type="http://schemas.openxmlformats.org/officeDocument/2006/relationships/image" Target="../media/image1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0.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hyperlink" Target="https://teams.microsoft.com/l/file/CAB27C63-65F4-4336-AD4D-654BAA770A35?tenantId=21acfbb3-32be-4715-9025-1e2f015cbbe9&amp;fileType=docx&amp;objectUrl=https%3A%2F%2Fdodtelework.sharepoint.com%2Fsites%2F337MIBNRange%2FShared%20Documents%2FGeneral%2F2019%20Range%20Materials%2FRange%20AAR%20Comments%20-%20GMM%20Edits.docx&amp;baseUrl=https%3A%2F%2Fdodtelework.sharepoint.com%2Fsites%2F337MIBNRange&amp;serviceName=teams&amp;threadId=19:a24325401bda4b0aa3913ab86a31e1ea@thread.tacv2&amp;groupId=46e5d648-b066-4dc6-8f5d-4658ea03ab3a"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hyperlink" Target="https://www.facebook.com/CombatShootingTeamCMD/posts/3548857565124646" TargetMode="External"/><Relationship Id="rId4" Type="http://schemas.openxmlformats.org/officeDocument/2006/relationships/hyperlink" Target="https://www.facebook.com/CombatShootingTeamCMD/posts/3556831394327263" TargetMode="External"/><Relationship Id="rId10" Type="http://schemas.openxmlformats.org/officeDocument/2006/relationships/image" Target="../media/image31.png"/><Relationship Id="rId9" Type="http://schemas.openxmlformats.org/officeDocument/2006/relationships/hyperlink" Target="https://www.facebook.com/CombatShootingTeamCMD/posts/3702170636460004" TargetMode="External"/><Relationship Id="rId5" Type="http://schemas.openxmlformats.org/officeDocument/2006/relationships/hyperlink" Target="https://www.facebook.com/CombatShootingTeamCMD/posts/3572109036132832" TargetMode="External"/><Relationship Id="rId6" Type="http://schemas.openxmlformats.org/officeDocument/2006/relationships/hyperlink" Target="https://www.facebook.com/CombatShootingTeamCMD/posts/3593147760695626" TargetMode="External"/><Relationship Id="rId7" Type="http://schemas.openxmlformats.org/officeDocument/2006/relationships/hyperlink" Target="https://www.facebook.com/CombatShootingTeamCMD/posts/3594542003889535" TargetMode="External"/><Relationship Id="rId8" Type="http://schemas.openxmlformats.org/officeDocument/2006/relationships/hyperlink" Target="https://www.facebook.com/CombatShootingTeamCMD/posts/3684408594902875"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hyperlink" Target="https://armyreservemarksman.info/" TargetMode="External"/><Relationship Id="rId4" Type="http://schemas.openxmlformats.org/officeDocument/2006/relationships/hyperlink" Target="https://www.benning.army.mil/infantry/magazine/issues/2020/Spring/pdf/INFMAG_Spring20.pdf?fbclid=IwAR3hxeHyRvNu06Msx-Fstn7A8dfD-8MoG5bC83LfnzkU3bwYDL-IsNFolKM" TargetMode="External"/><Relationship Id="rId5" Type="http://schemas.openxmlformats.org/officeDocument/2006/relationships/hyperlink" Target="https://www.facebook.com/CombatShootingTeamCMD/posts/3766851993325201" TargetMode="External"/><Relationship Id="rId6" Type="http://schemas.openxmlformats.org/officeDocument/2006/relationships/hyperlink" Target="https://www.facebook.com/CombatShootingTeamCMD/posts/3121215554555518" TargetMode="External"/><Relationship Id="rId7" Type="http://schemas.openxmlformats.org/officeDocument/2006/relationships/hyperlink" Target="https://www.facebook.com/CombatShootingTeamCMD/posts/3121215554555518" TargetMode="External"/><Relationship Id="rId8" Type="http://schemas.openxmlformats.org/officeDocument/2006/relationships/hyperlink" Target="https://www.facebook.com/CombatShootingTeamCMD/posts/3595866943757041#_=_"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30.jpg"/><Relationship Id="rId4" Type="http://schemas.openxmlformats.org/officeDocument/2006/relationships/image" Target="../media/image24.jpg"/><Relationship Id="rId5" Type="http://schemas.openxmlformats.org/officeDocument/2006/relationships/image" Target="../media/image4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3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35.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fmsweb.fms.army.mil/" TargetMode="External"/><Relationship Id="rId4" Type="http://schemas.openxmlformats.org/officeDocument/2006/relationships/hyperlink" Target="https://home.army.mil/bragg/application/files/3714/8121/1487/DES_AROC_FINAL_SLIDE_DECK.pdf" TargetMode="External"/><Relationship Id="rId5" Type="http://schemas.openxmlformats.org/officeDocument/2006/relationships/image" Target="../media/image1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40.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9.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9.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51.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8.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4.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41.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48.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52.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5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2.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47.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2.xml"/><Relationship Id="rId3" Type="http://schemas.openxmlformats.org/officeDocument/2006/relationships/image" Target="../media/image50.jpg"/><Relationship Id="rId4" Type="http://schemas.openxmlformats.org/officeDocument/2006/relationships/image" Target="../media/image46.jpg"/><Relationship Id="rId5" Type="http://schemas.openxmlformats.org/officeDocument/2006/relationships/image" Target="../media/image6.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5.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57.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55.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58.jp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56.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5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3"/>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rPr b="1" lang="en-US"/>
              <a:t>Training and Qualification: Individual Weapons</a:t>
            </a:r>
            <a:endParaRPr b="1"/>
          </a:p>
        </p:txBody>
      </p:sp>
      <p:sp>
        <p:nvSpPr>
          <p:cNvPr id="89" name="Google Shape;89;p13"/>
          <p:cNvSpPr txBox="1"/>
          <p:nvPr>
            <p:ph idx="1" type="subTitle"/>
          </p:nvPr>
        </p:nvSpPr>
        <p:spPr>
          <a:xfrm>
            <a:off x="1883596" y="3653409"/>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1800"/>
              <a:buNone/>
            </a:pPr>
            <a:r>
              <a:rPr b="1" lang="en-US" sz="1800" u="sng">
                <a:solidFill>
                  <a:schemeClr val="hlink"/>
                </a:solidFill>
                <a:latin typeface="Arial"/>
                <a:ea typeface="Arial"/>
                <a:cs typeface="Arial"/>
                <a:sym typeface="Arial"/>
                <a:hlinkClick r:id="rId3"/>
              </a:rPr>
              <a:t>TC 3-20.0 </a:t>
            </a:r>
            <a:r>
              <a:rPr b="1" i="0" lang="en-US" sz="1800" u="sng" strike="noStrike">
                <a:solidFill>
                  <a:schemeClr val="hlink"/>
                </a:solidFill>
                <a:latin typeface="Arial"/>
                <a:ea typeface="Arial"/>
                <a:cs typeface="Arial"/>
                <a:sym typeface="Arial"/>
                <a:hlinkClick r:id="rId4"/>
              </a:rPr>
              <a:t>Integrated Weapons Training Strategy (IWTS)   June 2019</a:t>
            </a:r>
            <a:endParaRPr b="1" i="0" sz="1800" u="none" strike="noStrike">
              <a:latin typeface="Arial"/>
              <a:ea typeface="Arial"/>
              <a:cs typeface="Arial"/>
              <a:sym typeface="Arial"/>
            </a:endParaRPr>
          </a:p>
          <a:p>
            <a:pPr indent="0" lvl="0" marL="0" rtl="0" algn="ctr">
              <a:lnSpc>
                <a:spcPct val="90000"/>
              </a:lnSpc>
              <a:spcBef>
                <a:spcPts val="1000"/>
              </a:spcBef>
              <a:spcAft>
                <a:spcPts val="0"/>
              </a:spcAft>
              <a:buClr>
                <a:schemeClr val="dk1"/>
              </a:buClr>
              <a:buSzPts val="1800"/>
              <a:buNone/>
            </a:pPr>
            <a:r>
              <a:t/>
            </a:r>
            <a:endParaRPr b="1" i="0" sz="1800" u="none" strike="noStrike">
              <a:latin typeface="Arial"/>
              <a:ea typeface="Arial"/>
              <a:cs typeface="Arial"/>
              <a:sym typeface="Arial"/>
            </a:endParaRPr>
          </a:p>
          <a:p>
            <a:pPr indent="0" lvl="0" marL="0" rtl="0" algn="ctr">
              <a:lnSpc>
                <a:spcPct val="90000"/>
              </a:lnSpc>
              <a:spcBef>
                <a:spcPts val="1000"/>
              </a:spcBef>
              <a:spcAft>
                <a:spcPts val="0"/>
              </a:spcAft>
              <a:buClr>
                <a:schemeClr val="dk1"/>
              </a:buClr>
              <a:buSzPts val="1800"/>
              <a:buNone/>
            </a:pPr>
            <a:r>
              <a:rPr b="1" i="0" lang="en-US" sz="1800" u="sng" strike="noStrike">
                <a:solidFill>
                  <a:schemeClr val="hlink"/>
                </a:solidFill>
                <a:latin typeface="Arial"/>
                <a:ea typeface="Arial"/>
                <a:cs typeface="Arial"/>
                <a:sym typeface="Arial"/>
                <a:hlinkClick r:id="rId5"/>
              </a:rPr>
              <a:t>TC 3-20.40 Training and Qualification – Individual Weapons w/ C1   Nov 2019</a:t>
            </a:r>
            <a:endParaRPr b="1" i="0" sz="1800" u="none" strike="noStrike">
              <a:latin typeface="Arial"/>
              <a:ea typeface="Arial"/>
              <a:cs typeface="Arial"/>
              <a:sym typeface="Arial"/>
            </a:endParaRPr>
          </a:p>
          <a:p>
            <a:pPr indent="0" lvl="0" marL="0" rtl="0" algn="ctr">
              <a:lnSpc>
                <a:spcPct val="90000"/>
              </a:lnSpc>
              <a:spcBef>
                <a:spcPts val="1000"/>
              </a:spcBef>
              <a:spcAft>
                <a:spcPts val="0"/>
              </a:spcAft>
              <a:buClr>
                <a:schemeClr val="dk1"/>
              </a:buClr>
              <a:buSzPts val="1800"/>
              <a:buNone/>
            </a:pPr>
            <a:r>
              <a:t/>
            </a:r>
            <a:endParaRPr b="1" i="0" sz="1800" u="none" strike="noStrike">
              <a:latin typeface="Arial"/>
              <a:ea typeface="Arial"/>
              <a:cs typeface="Arial"/>
              <a:sym typeface="Arial"/>
            </a:endParaRPr>
          </a:p>
          <a:p>
            <a:pPr indent="0" lvl="0" marL="0" rtl="0" algn="ctr">
              <a:lnSpc>
                <a:spcPct val="90000"/>
              </a:lnSpc>
              <a:spcBef>
                <a:spcPts val="1000"/>
              </a:spcBef>
              <a:spcAft>
                <a:spcPts val="0"/>
              </a:spcAft>
              <a:buClr>
                <a:schemeClr val="dk1"/>
              </a:buClr>
              <a:buSzPts val="2400"/>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Results of 2019 Range</a:t>
            </a:r>
            <a:endParaRPr/>
          </a:p>
        </p:txBody>
      </p:sp>
      <p:sp>
        <p:nvSpPr>
          <p:cNvPr id="164" name="Google Shape;164;p22"/>
          <p:cNvSpPr/>
          <p:nvPr/>
        </p:nvSpPr>
        <p:spPr>
          <a:xfrm>
            <a:off x="549276" y="1892968"/>
            <a:ext cx="2728180" cy="1459830"/>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r" dir="108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3600">
                <a:solidFill>
                  <a:schemeClr val="lt1"/>
                </a:solidFill>
                <a:latin typeface="Calibri"/>
                <a:ea typeface="Calibri"/>
                <a:cs typeface="Calibri"/>
                <a:sym typeface="Calibri"/>
              </a:rPr>
              <a:t>252 Soldiers Qualified</a:t>
            </a:r>
            <a:endParaRPr/>
          </a:p>
        </p:txBody>
      </p:sp>
      <p:pic>
        <p:nvPicPr>
          <p:cNvPr id="165" name="Google Shape;165;p22"/>
          <p:cNvPicPr preferRelativeResize="0"/>
          <p:nvPr/>
        </p:nvPicPr>
        <p:blipFill rotWithShape="1">
          <a:blip r:embed="rId3">
            <a:alphaModFix/>
          </a:blip>
          <a:srcRect b="3291" l="2019" r="1907" t="2069"/>
          <a:stretch/>
        </p:blipFill>
        <p:spPr>
          <a:xfrm>
            <a:off x="3595953" y="1510301"/>
            <a:ext cx="8486454" cy="5167901"/>
          </a:xfrm>
          <a:prstGeom prst="rect">
            <a:avLst/>
          </a:prstGeom>
          <a:noFill/>
          <a:ln>
            <a:noFill/>
          </a:ln>
          <a:effectLst>
            <a:outerShdw blurRad="190500" rotWithShape="0" algn="tl">
              <a:srgbClr val="000000">
                <a:alpha val="69803"/>
              </a:srgbClr>
            </a:outerShdw>
          </a:effectLst>
        </p:spPr>
      </p:pic>
      <p:sp>
        <p:nvSpPr>
          <p:cNvPr id="166" name="Google Shape;166;p22"/>
          <p:cNvSpPr/>
          <p:nvPr/>
        </p:nvSpPr>
        <p:spPr>
          <a:xfrm>
            <a:off x="621465" y="4041867"/>
            <a:ext cx="2438400" cy="1459831"/>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r" dir="108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4000">
                <a:solidFill>
                  <a:schemeClr val="lt1"/>
                </a:solidFill>
                <a:latin typeface="Calibri"/>
                <a:ea typeface="Calibri"/>
                <a:cs typeface="Calibri"/>
                <a:sym typeface="Calibri"/>
              </a:rPr>
              <a:t>94% First Time Gos</a:t>
            </a:r>
            <a:endParaRPr sz="4000">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3"/>
          <p:cNvSpPr txBox="1"/>
          <p:nvPr>
            <p:ph type="title"/>
          </p:nvPr>
        </p:nvSpPr>
        <p:spPr>
          <a:xfrm>
            <a:off x="1877450" y="0"/>
            <a:ext cx="7588500" cy="9585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Rifle/Carbine/ Auto Rifle Qual</a:t>
            </a:r>
            <a:endParaRPr/>
          </a:p>
        </p:txBody>
      </p:sp>
      <p:pic>
        <p:nvPicPr>
          <p:cNvPr id="173" name="Google Shape;173;p23" title="New Army Rifle Qualification and Training Strategy Overview"/>
          <p:cNvPicPr preferRelativeResize="0"/>
          <p:nvPr>
            <p:ph idx="1" type="body"/>
          </p:nvPr>
        </p:nvPicPr>
        <p:blipFill rotWithShape="1">
          <a:blip r:embed="rId3">
            <a:alphaModFix/>
          </a:blip>
          <a:srcRect b="0" l="0" r="0" t="0"/>
          <a:stretch/>
        </p:blipFill>
        <p:spPr>
          <a:xfrm>
            <a:off x="875453" y="958383"/>
            <a:ext cx="10441093" cy="589961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3"/>
                                        </p:tgtEl>
                                        <p:attrNameLst>
                                          <p:attrName>style.visibility</p:attrName>
                                        </p:attrNameLst>
                                      </p:cBhvr>
                                      <p:to>
                                        <p:strVal val="visible"/>
                                      </p:to>
                                    </p:set>
                                    <p:animEffect filter="fade" transition="in">
                                      <p:cBhvr>
                                        <p:cTn dur="1"/>
                                        <p:tgtEl>
                                          <p:spTgt spid="17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4"/>
          <p:cNvSpPr/>
          <p:nvPr/>
        </p:nvSpPr>
        <p:spPr>
          <a:xfrm>
            <a:off x="6115870" y="1690688"/>
            <a:ext cx="6046237" cy="3440959"/>
          </a:xfrm>
          <a:prstGeom prst="rect">
            <a:avLst/>
          </a:prstGeom>
          <a:solidFill>
            <a:srgbClr val="C4E0B2"/>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b"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Calibri"/>
                <a:ea typeface="Calibri"/>
                <a:cs typeface="Calibri"/>
                <a:sym typeface="Calibri"/>
              </a:rPr>
              <a:t>Run</a:t>
            </a:r>
            <a:endParaRPr/>
          </a:p>
        </p:txBody>
      </p:sp>
      <p:sp>
        <p:nvSpPr>
          <p:cNvPr id="180" name="Google Shape;180;p24"/>
          <p:cNvSpPr/>
          <p:nvPr/>
        </p:nvSpPr>
        <p:spPr>
          <a:xfrm>
            <a:off x="4067433" y="1711236"/>
            <a:ext cx="2008699" cy="3405294"/>
          </a:xfrm>
          <a:prstGeom prst="rect">
            <a:avLst/>
          </a:prstGeom>
          <a:solidFill>
            <a:srgbClr val="D8E2F3"/>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b"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Calibri"/>
                <a:ea typeface="Calibri"/>
                <a:cs typeface="Calibri"/>
                <a:sym typeface="Calibri"/>
              </a:rPr>
              <a:t>Walk</a:t>
            </a:r>
            <a:endParaRPr/>
          </a:p>
        </p:txBody>
      </p:sp>
      <p:sp>
        <p:nvSpPr>
          <p:cNvPr id="181" name="Google Shape;181;p24"/>
          <p:cNvSpPr/>
          <p:nvPr/>
        </p:nvSpPr>
        <p:spPr>
          <a:xfrm>
            <a:off x="29893" y="1726353"/>
            <a:ext cx="4006921" cy="3405294"/>
          </a:xfrm>
          <a:prstGeom prst="rect">
            <a:avLst/>
          </a:prstGeom>
          <a:solidFill>
            <a:srgbClr val="F7CAAC"/>
          </a:solidFill>
          <a:ln cap="flat" cmpd="sng" w="12700">
            <a:solidFill>
              <a:srgbClr val="AC5B23"/>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b" bIns="45700" lIns="91425" spcFirstLastPara="1" rIns="91425" wrap="square" tIns="45700">
            <a:noAutofit/>
          </a:bodyPr>
          <a:lstStyle/>
          <a:p>
            <a:pPr indent="0" lvl="0" marL="0" marR="0" rtl="0" algn="ctr">
              <a:spcBef>
                <a:spcPts val="0"/>
              </a:spcBef>
              <a:spcAft>
                <a:spcPts val="0"/>
              </a:spcAft>
              <a:buNone/>
            </a:pPr>
            <a:r>
              <a:rPr b="1" lang="en-US" sz="4000">
                <a:solidFill>
                  <a:schemeClr val="dk1"/>
                </a:solidFill>
                <a:latin typeface="Calibri"/>
                <a:ea typeface="Calibri"/>
                <a:cs typeface="Calibri"/>
                <a:sym typeface="Calibri"/>
              </a:rPr>
              <a:t>Crawl</a:t>
            </a:r>
            <a:endParaRPr/>
          </a:p>
        </p:txBody>
      </p:sp>
      <p:sp>
        <p:nvSpPr>
          <p:cNvPr id="182" name="Google Shape;182;p24"/>
          <p:cNvSpPr txBox="1"/>
          <p:nvPr>
            <p:ph type="title"/>
          </p:nvPr>
        </p:nvSpPr>
        <p:spPr>
          <a:xfrm>
            <a:off x="838200" y="98001"/>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Understanding the Individual Weapons Training Strategy</a:t>
            </a:r>
            <a:endParaRPr/>
          </a:p>
        </p:txBody>
      </p:sp>
      <p:sp>
        <p:nvSpPr>
          <p:cNvPr id="183" name="Google Shape;183;p24"/>
          <p:cNvSpPr/>
          <p:nvPr/>
        </p:nvSpPr>
        <p:spPr>
          <a:xfrm>
            <a:off x="151111" y="1813301"/>
            <a:ext cx="1693187" cy="2584038"/>
          </a:xfrm>
          <a:prstGeom prst="rect">
            <a:avLst/>
          </a:prstGeom>
          <a:solidFill>
            <a:srgbClr val="C55A1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1</a:t>
            </a:r>
            <a:endParaRPr sz="10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Preliminary Marksmanship Instruction &amp; Evaluation</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(PMI&amp;E)</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0.5 Days</a:t>
            </a:r>
            <a:endParaRPr/>
          </a:p>
        </p:txBody>
      </p:sp>
      <p:sp>
        <p:nvSpPr>
          <p:cNvPr id="184" name="Google Shape;184;p24"/>
          <p:cNvSpPr/>
          <p:nvPr/>
        </p:nvSpPr>
        <p:spPr>
          <a:xfrm>
            <a:off x="2191976" y="1813298"/>
            <a:ext cx="1691640" cy="2584038"/>
          </a:xfrm>
          <a:prstGeom prst="rect">
            <a:avLst/>
          </a:prstGeom>
          <a:solidFill>
            <a:srgbClr val="C55A1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2</a:t>
            </a:r>
            <a:endParaRPr sz="10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Preliminary Live Fire Simulations (PLFS)</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0.5 Days</a:t>
            </a:r>
            <a:endParaRPr/>
          </a:p>
        </p:txBody>
      </p:sp>
      <p:sp>
        <p:nvSpPr>
          <p:cNvPr id="185" name="Google Shape;185;p24"/>
          <p:cNvSpPr/>
          <p:nvPr/>
        </p:nvSpPr>
        <p:spPr>
          <a:xfrm>
            <a:off x="4231294" y="1813297"/>
            <a:ext cx="1691640" cy="2584039"/>
          </a:xfrm>
          <a:prstGeom prst="rect">
            <a:avLst/>
          </a:prstGeom>
          <a:solidFill>
            <a:schemeClr val="accent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3</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Drills</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1 Day</a:t>
            </a:r>
            <a:endParaRPr/>
          </a:p>
        </p:txBody>
      </p:sp>
      <p:sp>
        <p:nvSpPr>
          <p:cNvPr id="186" name="Google Shape;186;p24"/>
          <p:cNvSpPr/>
          <p:nvPr/>
        </p:nvSpPr>
        <p:spPr>
          <a:xfrm>
            <a:off x="6270612" y="1813296"/>
            <a:ext cx="1691640" cy="2584040"/>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4</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Group &amp; Zero</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0.5 Days</a:t>
            </a:r>
            <a:endParaRPr/>
          </a:p>
        </p:txBody>
      </p:sp>
      <p:sp>
        <p:nvSpPr>
          <p:cNvPr id="187" name="Google Shape;187;p24"/>
          <p:cNvSpPr/>
          <p:nvPr/>
        </p:nvSpPr>
        <p:spPr>
          <a:xfrm>
            <a:off x="8309930" y="1813295"/>
            <a:ext cx="1691640" cy="2584040"/>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5</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Practice</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1 Day</a:t>
            </a:r>
            <a:endParaRPr/>
          </a:p>
        </p:txBody>
      </p:sp>
      <p:sp>
        <p:nvSpPr>
          <p:cNvPr id="188" name="Google Shape;188;p24"/>
          <p:cNvSpPr/>
          <p:nvPr/>
        </p:nvSpPr>
        <p:spPr>
          <a:xfrm>
            <a:off x="10349249" y="1813298"/>
            <a:ext cx="1691640" cy="2584037"/>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6</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Qualification</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1 Day</a:t>
            </a:r>
            <a:endParaRPr/>
          </a:p>
        </p:txBody>
      </p:sp>
      <p:sp>
        <p:nvSpPr>
          <p:cNvPr id="189" name="Google Shape;189;p24"/>
          <p:cNvSpPr/>
          <p:nvPr/>
        </p:nvSpPr>
        <p:spPr>
          <a:xfrm>
            <a:off x="2646912" y="5807241"/>
            <a:ext cx="685800" cy="878138"/>
          </a:xfrm>
          <a:prstGeom prst="rect">
            <a:avLst/>
          </a:prstGeom>
          <a:solidFill>
            <a:srgbClr val="C55A1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1</a:t>
            </a:r>
            <a:endParaRPr/>
          </a:p>
        </p:txBody>
      </p:sp>
      <p:sp>
        <p:nvSpPr>
          <p:cNvPr id="190" name="Google Shape;190;p24"/>
          <p:cNvSpPr/>
          <p:nvPr/>
        </p:nvSpPr>
        <p:spPr>
          <a:xfrm>
            <a:off x="3363049" y="5807241"/>
            <a:ext cx="685800" cy="878138"/>
          </a:xfrm>
          <a:prstGeom prst="rect">
            <a:avLst/>
          </a:prstGeom>
          <a:solidFill>
            <a:srgbClr val="C55A1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2</a:t>
            </a:r>
            <a:endParaRPr/>
          </a:p>
        </p:txBody>
      </p:sp>
      <p:sp>
        <p:nvSpPr>
          <p:cNvPr id="191" name="Google Shape;191;p24"/>
          <p:cNvSpPr/>
          <p:nvPr/>
        </p:nvSpPr>
        <p:spPr>
          <a:xfrm>
            <a:off x="4107739" y="5807241"/>
            <a:ext cx="1371600" cy="878138"/>
          </a:xfrm>
          <a:prstGeom prst="rect">
            <a:avLst/>
          </a:prstGeom>
          <a:solidFill>
            <a:srgbClr val="4472C4"/>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3</a:t>
            </a:r>
            <a:endParaRPr/>
          </a:p>
        </p:txBody>
      </p:sp>
      <p:sp>
        <p:nvSpPr>
          <p:cNvPr id="192" name="Google Shape;192;p24"/>
          <p:cNvSpPr/>
          <p:nvPr/>
        </p:nvSpPr>
        <p:spPr>
          <a:xfrm>
            <a:off x="5557055" y="5807241"/>
            <a:ext cx="685800" cy="878138"/>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4</a:t>
            </a:r>
            <a:endParaRPr/>
          </a:p>
        </p:txBody>
      </p:sp>
      <p:sp>
        <p:nvSpPr>
          <p:cNvPr id="193" name="Google Shape;193;p24"/>
          <p:cNvSpPr/>
          <p:nvPr/>
        </p:nvSpPr>
        <p:spPr>
          <a:xfrm>
            <a:off x="6304529" y="5807241"/>
            <a:ext cx="1371600" cy="878138"/>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5</a:t>
            </a:r>
            <a:endParaRPr/>
          </a:p>
        </p:txBody>
      </p:sp>
      <p:sp>
        <p:nvSpPr>
          <p:cNvPr id="194" name="Google Shape;194;p24"/>
          <p:cNvSpPr/>
          <p:nvPr/>
        </p:nvSpPr>
        <p:spPr>
          <a:xfrm>
            <a:off x="7726346" y="5807241"/>
            <a:ext cx="1371600" cy="878138"/>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6</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201" name="Google Shape;201;p25"/>
          <p:cNvPicPr preferRelativeResize="0"/>
          <p:nvPr/>
        </p:nvPicPr>
        <p:blipFill rotWithShape="1">
          <a:blip r:embed="rId3">
            <a:alphaModFix/>
          </a:blip>
          <a:srcRect b="0" l="0" r="0" t="0"/>
          <a:stretch/>
        </p:blipFill>
        <p:spPr>
          <a:xfrm>
            <a:off x="0" y="480342"/>
            <a:ext cx="12192000" cy="5897316"/>
          </a:xfrm>
          <a:prstGeom prst="rect">
            <a:avLst/>
          </a:prstGeom>
          <a:noFill/>
          <a:ln>
            <a:noFill/>
          </a:ln>
        </p:spPr>
      </p:pic>
      <p:sp>
        <p:nvSpPr>
          <p:cNvPr id="202" name="Google Shape;202;p25"/>
          <p:cNvSpPr/>
          <p:nvPr/>
        </p:nvSpPr>
        <p:spPr>
          <a:xfrm>
            <a:off x="96253" y="4920915"/>
            <a:ext cx="11983454" cy="505326"/>
          </a:xfrm>
          <a:prstGeom prst="rect">
            <a:avLst/>
          </a:prstGeom>
          <a:solidFill>
            <a:srgbClr val="F2AD85">
              <a:alpha val="49803"/>
            </a:srgbClr>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3" name="Google Shape;203;p25"/>
          <p:cNvSpPr/>
          <p:nvPr/>
        </p:nvSpPr>
        <p:spPr>
          <a:xfrm>
            <a:off x="2779295" y="6027821"/>
            <a:ext cx="9316452" cy="264695"/>
          </a:xfrm>
          <a:prstGeom prst="rect">
            <a:avLst/>
          </a:prstGeom>
          <a:solidFill>
            <a:srgbClr val="A6CF8F">
              <a:alpha val="49803"/>
            </a:srgbClr>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6"/>
          <p:cNvSpPr txBox="1"/>
          <p:nvPr>
            <p:ph idx="1" type="body"/>
          </p:nvPr>
        </p:nvSpPr>
        <p:spPr>
          <a:xfrm>
            <a:off x="209083" y="1472531"/>
            <a:ext cx="9284238" cy="4011018"/>
          </a:xfrm>
          <a:prstGeom prst="rect">
            <a:avLst/>
          </a:prstGeom>
          <a:noFill/>
          <a:ln>
            <a:noFill/>
          </a:ln>
        </p:spPr>
        <p:txBody>
          <a:bodyPr anchorCtr="0" anchor="t" bIns="45700" lIns="91425" spcFirstLastPara="1" rIns="91425" wrap="square" tIns="45700">
            <a:normAutofit fontScale="25000" lnSpcReduction="20000"/>
          </a:bodyPr>
          <a:lstStyle/>
          <a:p>
            <a:pPr indent="-228600" lvl="0" marL="228600" rtl="0" algn="l">
              <a:lnSpc>
                <a:spcPct val="90000"/>
              </a:lnSpc>
              <a:spcBef>
                <a:spcPts val="0"/>
              </a:spcBef>
              <a:spcAft>
                <a:spcPts val="0"/>
              </a:spcAft>
              <a:buClr>
                <a:schemeClr val="dk1"/>
              </a:buClr>
              <a:buSzPct val="100000"/>
              <a:buChar char="•"/>
            </a:pPr>
            <a:r>
              <a:rPr lang="en-US" sz="9600"/>
              <a:t>Hands on demonstration of tasks</a:t>
            </a:r>
            <a:endParaRPr/>
          </a:p>
          <a:p>
            <a:pPr indent="-228600" lvl="0" marL="228600" rtl="0" algn="l">
              <a:lnSpc>
                <a:spcPct val="90000"/>
              </a:lnSpc>
              <a:spcBef>
                <a:spcPts val="1000"/>
              </a:spcBef>
              <a:spcAft>
                <a:spcPts val="0"/>
              </a:spcAft>
              <a:buClr>
                <a:schemeClr val="dk1"/>
              </a:buClr>
              <a:buSzPct val="100000"/>
              <a:buChar char="•"/>
            </a:pPr>
            <a:r>
              <a:rPr lang="en-US" sz="9600"/>
              <a:t>Soldiers are evaluated:</a:t>
            </a:r>
            <a:endParaRPr/>
          </a:p>
          <a:p>
            <a:pPr indent="-228600" lvl="1" marL="685800" rtl="0" algn="l">
              <a:lnSpc>
                <a:spcPct val="90000"/>
              </a:lnSpc>
              <a:spcBef>
                <a:spcPts val="500"/>
              </a:spcBef>
              <a:spcAft>
                <a:spcPts val="0"/>
              </a:spcAft>
              <a:buClr>
                <a:schemeClr val="dk1"/>
              </a:buClr>
              <a:buSzPct val="100000"/>
              <a:buChar char="•"/>
            </a:pPr>
            <a:r>
              <a:rPr lang="en-US" sz="9600"/>
              <a:t>Written test</a:t>
            </a:r>
            <a:endParaRPr/>
          </a:p>
          <a:p>
            <a:pPr indent="-228600" lvl="1" marL="685800" rtl="0" algn="l">
              <a:lnSpc>
                <a:spcPct val="90000"/>
              </a:lnSpc>
              <a:spcBef>
                <a:spcPts val="500"/>
              </a:spcBef>
              <a:spcAft>
                <a:spcPts val="0"/>
              </a:spcAft>
              <a:buClr>
                <a:schemeClr val="dk1"/>
              </a:buClr>
              <a:buSzPct val="100000"/>
              <a:buChar char="•"/>
            </a:pPr>
            <a:r>
              <a:rPr lang="en-US" sz="9600"/>
              <a:t>Performance test using physical weapon</a:t>
            </a:r>
            <a:endParaRPr/>
          </a:p>
          <a:p>
            <a:pPr indent="-228600" lvl="0" marL="228600" rtl="0" algn="l">
              <a:lnSpc>
                <a:spcPct val="90000"/>
              </a:lnSpc>
              <a:spcBef>
                <a:spcPts val="1000"/>
              </a:spcBef>
              <a:spcAft>
                <a:spcPts val="0"/>
              </a:spcAft>
              <a:buClr>
                <a:schemeClr val="dk1"/>
              </a:buClr>
              <a:buSzPct val="100000"/>
              <a:buChar char="•"/>
            </a:pPr>
            <a:r>
              <a:rPr lang="en-US" sz="9600"/>
              <a:t>Verifies Soldier’s ability to:</a:t>
            </a:r>
            <a:endParaRPr/>
          </a:p>
          <a:p>
            <a:pPr indent="-228600" lvl="1" marL="685800" rtl="0" algn="l">
              <a:lnSpc>
                <a:spcPct val="90000"/>
              </a:lnSpc>
              <a:spcBef>
                <a:spcPts val="500"/>
              </a:spcBef>
              <a:spcAft>
                <a:spcPts val="0"/>
              </a:spcAft>
              <a:buClr>
                <a:schemeClr val="dk1"/>
              </a:buClr>
              <a:buSzPct val="100000"/>
              <a:buChar char="•"/>
            </a:pPr>
            <a:r>
              <a:rPr lang="en-US" sz="9600"/>
              <a:t>Perform critical tasks</a:t>
            </a:r>
            <a:endParaRPr/>
          </a:p>
          <a:p>
            <a:pPr indent="-228600" lvl="1" marL="685800" rtl="0" algn="l">
              <a:lnSpc>
                <a:spcPct val="90000"/>
              </a:lnSpc>
              <a:spcBef>
                <a:spcPts val="500"/>
              </a:spcBef>
              <a:spcAft>
                <a:spcPts val="0"/>
              </a:spcAft>
              <a:buClr>
                <a:schemeClr val="dk1"/>
              </a:buClr>
              <a:buSzPct val="100000"/>
              <a:buChar char="•"/>
            </a:pPr>
            <a:r>
              <a:rPr lang="en-US" sz="9600"/>
              <a:t>Apply immediate and remedial action</a:t>
            </a:r>
            <a:endParaRPr/>
          </a:p>
          <a:p>
            <a:pPr indent="-228600" lvl="1" marL="685800" rtl="0" algn="l">
              <a:lnSpc>
                <a:spcPct val="90000"/>
              </a:lnSpc>
              <a:spcBef>
                <a:spcPts val="500"/>
              </a:spcBef>
              <a:spcAft>
                <a:spcPts val="0"/>
              </a:spcAft>
              <a:buClr>
                <a:schemeClr val="dk1"/>
              </a:buClr>
              <a:buSzPct val="100000"/>
              <a:buChar char="•"/>
            </a:pPr>
            <a:r>
              <a:rPr lang="en-US" sz="9600"/>
              <a:t>Employ the weapon safely</a:t>
            </a:r>
            <a:endParaRPr/>
          </a:p>
          <a:p>
            <a:pPr indent="-76200" lvl="1" marL="685800" rtl="0" algn="l">
              <a:lnSpc>
                <a:spcPct val="90000"/>
              </a:lnSpc>
              <a:spcBef>
                <a:spcPts val="500"/>
              </a:spcBef>
              <a:spcAft>
                <a:spcPts val="0"/>
              </a:spcAft>
              <a:buClr>
                <a:schemeClr val="dk1"/>
              </a:buClr>
              <a:buSzPct val="100000"/>
              <a:buNone/>
            </a:pPr>
            <a:r>
              <a:t/>
            </a:r>
            <a:endParaRPr sz="9600"/>
          </a:p>
          <a:p>
            <a:pPr indent="-228600" lvl="0" marL="228600" rtl="0" algn="l">
              <a:lnSpc>
                <a:spcPct val="90000"/>
              </a:lnSpc>
              <a:spcBef>
                <a:spcPts val="1000"/>
              </a:spcBef>
              <a:spcAft>
                <a:spcPts val="0"/>
              </a:spcAft>
              <a:buClr>
                <a:schemeClr val="dk1"/>
              </a:buClr>
              <a:buSzPct val="100000"/>
              <a:buChar char="•"/>
            </a:pPr>
            <a:r>
              <a:rPr lang="en-US" sz="10000"/>
              <a:t>Trainers - dig into DOCTRINE, not just prior experience.</a:t>
            </a:r>
            <a:endParaRPr sz="9600"/>
          </a:p>
          <a:p>
            <a:pPr indent="-228600" lvl="0" marL="228600" rtl="0" algn="l">
              <a:lnSpc>
                <a:spcPct val="90000"/>
              </a:lnSpc>
              <a:spcBef>
                <a:spcPts val="1000"/>
              </a:spcBef>
              <a:spcAft>
                <a:spcPts val="0"/>
              </a:spcAft>
              <a:buClr>
                <a:schemeClr val="dk1"/>
              </a:buClr>
              <a:buSzPct val="100000"/>
              <a:buChar char="•"/>
            </a:pPr>
            <a:r>
              <a:rPr lang="en-US" sz="9600"/>
              <a:t>Use T&amp;EOs to evaluate soldiers on tasks... not just death by PowerPoint.</a:t>
            </a:r>
            <a:endParaRPr/>
          </a:p>
          <a:p>
            <a:pPr indent="-200025" lvl="0" marL="228600" rtl="0" algn="l">
              <a:lnSpc>
                <a:spcPct val="90000"/>
              </a:lnSpc>
              <a:spcBef>
                <a:spcPts val="1000"/>
              </a:spcBef>
              <a:spcAft>
                <a:spcPts val="0"/>
              </a:spcAft>
              <a:buClr>
                <a:schemeClr val="dk1"/>
              </a:buClr>
              <a:buSzPct val="100000"/>
              <a:buNone/>
            </a:pPr>
            <a:r>
              <a:t/>
            </a:r>
            <a:endParaRPr sz="1800">
              <a:latin typeface="Times New Roman"/>
              <a:ea typeface="Times New Roman"/>
              <a:cs typeface="Times New Roman"/>
              <a:sym typeface="Times New Roman"/>
            </a:endParaRPr>
          </a:p>
        </p:txBody>
      </p:sp>
      <p:grpSp>
        <p:nvGrpSpPr>
          <p:cNvPr id="210" name="Google Shape;210;p26"/>
          <p:cNvGrpSpPr/>
          <p:nvPr/>
        </p:nvGrpSpPr>
        <p:grpSpPr>
          <a:xfrm>
            <a:off x="5670408" y="5748799"/>
            <a:ext cx="6511318" cy="1113511"/>
            <a:chOff x="1458928" y="1722156"/>
            <a:chExt cx="10686314" cy="1113511"/>
          </a:xfrm>
        </p:grpSpPr>
        <p:sp>
          <p:nvSpPr>
            <p:cNvPr id="211" name="Google Shape;211;p26"/>
            <p:cNvSpPr/>
            <p:nvPr/>
          </p:nvSpPr>
          <p:spPr>
            <a:xfrm>
              <a:off x="6811184" y="1731784"/>
              <a:ext cx="5334058" cy="1103883"/>
            </a:xfrm>
            <a:prstGeom prst="rect">
              <a:avLst/>
            </a:prstGeom>
            <a:solidFill>
              <a:srgbClr val="C4E0B2"/>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Run</a:t>
              </a:r>
              <a:endParaRPr/>
            </a:p>
          </p:txBody>
        </p:sp>
        <p:sp>
          <p:nvSpPr>
            <p:cNvPr id="212" name="Google Shape;212;p26"/>
            <p:cNvSpPr/>
            <p:nvPr/>
          </p:nvSpPr>
          <p:spPr>
            <a:xfrm>
              <a:off x="5020891" y="1722156"/>
              <a:ext cx="1772097" cy="1103883"/>
            </a:xfrm>
            <a:prstGeom prst="rect">
              <a:avLst/>
            </a:prstGeom>
            <a:solidFill>
              <a:srgbClr val="D8E2F3"/>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Walk</a:t>
              </a:r>
              <a:endParaRPr/>
            </a:p>
          </p:txBody>
        </p:sp>
        <p:sp>
          <p:nvSpPr>
            <p:cNvPr id="213" name="Google Shape;213;p26"/>
            <p:cNvSpPr/>
            <p:nvPr/>
          </p:nvSpPr>
          <p:spPr>
            <a:xfrm>
              <a:off x="1458928" y="1727474"/>
              <a:ext cx="3534951" cy="1103883"/>
            </a:xfrm>
            <a:prstGeom prst="rect">
              <a:avLst/>
            </a:prstGeom>
            <a:solidFill>
              <a:srgbClr val="F7CAAC"/>
            </a:solidFill>
            <a:ln cap="flat" cmpd="sng" w="12700">
              <a:solidFill>
                <a:srgbClr val="AC5B23"/>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Crawl</a:t>
              </a:r>
              <a:endParaRPr/>
            </a:p>
          </p:txBody>
        </p:sp>
        <p:sp>
          <p:nvSpPr>
            <p:cNvPr id="214" name="Google Shape;214;p26"/>
            <p:cNvSpPr/>
            <p:nvPr/>
          </p:nvSpPr>
          <p:spPr>
            <a:xfrm>
              <a:off x="1565868" y="1817156"/>
              <a:ext cx="1493749" cy="648642"/>
            </a:xfrm>
            <a:prstGeom prst="rect">
              <a:avLst/>
            </a:prstGeom>
            <a:solidFill>
              <a:srgbClr val="C55A1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1</a:t>
              </a:r>
              <a:br>
                <a:rPr lang="en-US" sz="1800">
                  <a:solidFill>
                    <a:schemeClr val="lt1"/>
                  </a:solidFill>
                  <a:latin typeface="Calibri"/>
                  <a:ea typeface="Calibri"/>
                  <a:cs typeface="Calibri"/>
                  <a:sym typeface="Calibri"/>
                </a:rPr>
              </a:br>
              <a:r>
                <a:rPr lang="en-US" sz="1400">
                  <a:solidFill>
                    <a:schemeClr val="lt1"/>
                  </a:solidFill>
                  <a:latin typeface="Calibri"/>
                  <a:ea typeface="Calibri"/>
                  <a:cs typeface="Calibri"/>
                  <a:sym typeface="Calibri"/>
                </a:rPr>
                <a:t>PMI&amp;E</a:t>
              </a:r>
              <a:endParaRPr sz="1800">
                <a:solidFill>
                  <a:schemeClr val="lt1"/>
                </a:solidFill>
                <a:latin typeface="Calibri"/>
                <a:ea typeface="Calibri"/>
                <a:cs typeface="Calibri"/>
                <a:sym typeface="Calibri"/>
              </a:endParaRPr>
            </a:p>
          </p:txBody>
        </p:sp>
        <p:sp>
          <p:nvSpPr>
            <p:cNvPr id="215" name="Google Shape;215;p26"/>
            <p:cNvSpPr/>
            <p:nvPr/>
          </p:nvSpPr>
          <p:spPr>
            <a:xfrm>
              <a:off x="3366343" y="1817153"/>
              <a:ext cx="1492384" cy="648643"/>
            </a:xfrm>
            <a:prstGeom prst="rect">
              <a:avLst/>
            </a:prstGeom>
            <a:solidFill>
              <a:srgbClr val="F4B08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2</a:t>
              </a:r>
              <a:endParaRPr sz="7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PLFS</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6" name="Google Shape;216;p26"/>
            <p:cNvSpPr/>
            <p:nvPr/>
          </p:nvSpPr>
          <p:spPr>
            <a:xfrm>
              <a:off x="5165450" y="1817151"/>
              <a:ext cx="1492384" cy="648645"/>
            </a:xfrm>
            <a:prstGeom prst="rect">
              <a:avLst/>
            </a:prstGeom>
            <a:solidFill>
              <a:srgbClr val="8DA9DB"/>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3</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Drills</a:t>
              </a:r>
              <a:endParaRPr/>
            </a:p>
          </p:txBody>
        </p:sp>
        <p:sp>
          <p:nvSpPr>
            <p:cNvPr id="217" name="Google Shape;217;p26"/>
            <p:cNvSpPr/>
            <p:nvPr/>
          </p:nvSpPr>
          <p:spPr>
            <a:xfrm>
              <a:off x="6964561" y="1817150"/>
              <a:ext cx="1492384" cy="833583"/>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4</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Group &amp; Zero</a:t>
              </a:r>
              <a:endParaRPr/>
            </a:p>
          </p:txBody>
        </p:sp>
        <p:sp>
          <p:nvSpPr>
            <p:cNvPr id="218" name="Google Shape;218;p26"/>
            <p:cNvSpPr/>
            <p:nvPr/>
          </p:nvSpPr>
          <p:spPr>
            <a:xfrm>
              <a:off x="8763671" y="1817149"/>
              <a:ext cx="1492384" cy="648647"/>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5</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Practice</a:t>
              </a:r>
              <a:endParaRPr/>
            </a:p>
          </p:txBody>
        </p:sp>
        <p:sp>
          <p:nvSpPr>
            <p:cNvPr id="219" name="Google Shape;219;p26"/>
            <p:cNvSpPr/>
            <p:nvPr/>
          </p:nvSpPr>
          <p:spPr>
            <a:xfrm>
              <a:off x="10562780" y="1817153"/>
              <a:ext cx="1492384" cy="648643"/>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6</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Qual</a:t>
              </a:r>
              <a:endParaRPr/>
            </a:p>
          </p:txBody>
        </p:sp>
      </p:grpSp>
      <p:sp>
        <p:nvSpPr>
          <p:cNvPr id="220" name="Google Shape;220;p26"/>
          <p:cNvSpPr/>
          <p:nvPr/>
        </p:nvSpPr>
        <p:spPr>
          <a:xfrm>
            <a:off x="1016110" y="0"/>
            <a:ext cx="10349078" cy="1099335"/>
          </a:xfrm>
          <a:prstGeom prst="rect">
            <a:avLst/>
          </a:prstGeom>
          <a:solidFill>
            <a:srgbClr val="C55A1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1</a:t>
            </a:r>
            <a:endParaRPr sz="10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Preliminary Marksmanship Instruction &amp; Evaluation</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(PMI&amp;E)</a:t>
            </a:r>
            <a:endParaRPr/>
          </a:p>
        </p:txBody>
      </p:sp>
      <p:sp>
        <p:nvSpPr>
          <p:cNvPr id="221" name="Google Shape;221;p26"/>
          <p:cNvSpPr txBox="1"/>
          <p:nvPr/>
        </p:nvSpPr>
        <p:spPr>
          <a:xfrm>
            <a:off x="169772" y="5843792"/>
            <a:ext cx="5075570"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F0000"/>
                </a:solidFill>
                <a:latin typeface="Calibri"/>
                <a:ea typeface="Calibri"/>
                <a:cs typeface="Calibri"/>
                <a:sym typeface="Calibri"/>
              </a:rPr>
              <a:t>This table is a REQUIREMENT before any live-fire event - TC 3-20.0 Para 3-5</a:t>
            </a:r>
            <a:endParaRPr/>
          </a:p>
        </p:txBody>
      </p:sp>
      <p:sp>
        <p:nvSpPr>
          <p:cNvPr id="222" name="Google Shape;222;p26"/>
          <p:cNvSpPr txBox="1"/>
          <p:nvPr/>
        </p:nvSpPr>
        <p:spPr>
          <a:xfrm>
            <a:off x="8561973" y="1472531"/>
            <a:ext cx="3619753" cy="1849865"/>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800"/>
              <a:buFont typeface="Arial"/>
              <a:buChar char="•"/>
            </a:pPr>
            <a:r>
              <a:rPr lang="en-US" sz="1800" u="sng">
                <a:solidFill>
                  <a:schemeClr val="hlink"/>
                </a:solidFill>
                <a:latin typeface="Calibri"/>
                <a:ea typeface="Calibri"/>
                <a:cs typeface="Calibri"/>
                <a:sym typeface="Calibri"/>
                <a:hlinkClick r:id="rId4"/>
              </a:rPr>
              <a:t>TC 3-20.40 – Training and Qual – Individual Weapons</a:t>
            </a:r>
            <a:endParaRPr sz="1800">
              <a:solidFill>
                <a:schemeClr val="dk1"/>
              </a:solidFill>
              <a:latin typeface="Calibri"/>
              <a:ea typeface="Calibri"/>
              <a:cs typeface="Calibri"/>
              <a:sym typeface="Calibri"/>
            </a:endParaRPr>
          </a:p>
          <a:p>
            <a:pPr indent="-285750" lvl="0" marL="285750" marR="0" rtl="0" algn="l">
              <a:lnSpc>
                <a:spcPct val="150000"/>
              </a:lnSpc>
              <a:spcBef>
                <a:spcPts val="0"/>
              </a:spcBef>
              <a:spcAft>
                <a:spcPts val="0"/>
              </a:spcAft>
              <a:buClr>
                <a:schemeClr val="dk1"/>
              </a:buClr>
              <a:buSzPts val="1800"/>
              <a:buFont typeface="Arial"/>
              <a:buChar char="•"/>
            </a:pPr>
            <a:r>
              <a:rPr lang="en-US" sz="1800" u="sng">
                <a:solidFill>
                  <a:schemeClr val="hlink"/>
                </a:solidFill>
                <a:latin typeface="Calibri"/>
                <a:ea typeface="Calibri"/>
                <a:cs typeface="Calibri"/>
                <a:sym typeface="Calibri"/>
                <a:hlinkClick r:id="rId5"/>
              </a:rPr>
              <a:t>TC 3-22.249 – M249</a:t>
            </a:r>
            <a:endParaRPr sz="1800">
              <a:solidFill>
                <a:schemeClr val="dk1"/>
              </a:solidFill>
              <a:latin typeface="Calibri"/>
              <a:ea typeface="Calibri"/>
              <a:cs typeface="Calibri"/>
              <a:sym typeface="Calibri"/>
            </a:endParaRPr>
          </a:p>
          <a:p>
            <a:pPr indent="-285750" lvl="0" marL="285750" marR="0" rtl="0" algn="l">
              <a:lnSpc>
                <a:spcPct val="150000"/>
              </a:lnSpc>
              <a:spcBef>
                <a:spcPts val="0"/>
              </a:spcBef>
              <a:spcAft>
                <a:spcPts val="0"/>
              </a:spcAft>
              <a:buClr>
                <a:schemeClr val="dk1"/>
              </a:buClr>
              <a:buSzPts val="1800"/>
              <a:buFont typeface="Arial"/>
              <a:buChar char="•"/>
            </a:pPr>
            <a:r>
              <a:rPr lang="en-US" sz="1800" u="sng">
                <a:solidFill>
                  <a:schemeClr val="hlink"/>
                </a:solidFill>
                <a:latin typeface="Calibri"/>
                <a:ea typeface="Calibri"/>
                <a:cs typeface="Calibri"/>
                <a:sym typeface="Calibri"/>
                <a:hlinkClick r:id="rId6"/>
              </a:rPr>
              <a:t>TC 3-22.9 - Rifle/ Carbine</a:t>
            </a:r>
            <a:endParaRPr sz="1800">
              <a:solidFill>
                <a:schemeClr val="dk1"/>
              </a:solidFill>
              <a:latin typeface="Calibri"/>
              <a:ea typeface="Calibri"/>
              <a:cs typeface="Calibri"/>
              <a:sym typeface="Calibri"/>
            </a:endParaRPr>
          </a:p>
          <a:p>
            <a:pPr indent="-285750" lvl="0" marL="285750" marR="0" rtl="0" algn="l">
              <a:lnSpc>
                <a:spcPct val="150000"/>
              </a:lnSpc>
              <a:spcBef>
                <a:spcPts val="0"/>
              </a:spcBef>
              <a:spcAft>
                <a:spcPts val="0"/>
              </a:spcAft>
              <a:buClr>
                <a:schemeClr val="dk1"/>
              </a:buClr>
              <a:buSzPts val="1800"/>
              <a:buFont typeface="Arial"/>
              <a:buChar char="•"/>
            </a:pPr>
            <a:r>
              <a:rPr lang="en-US" sz="1800" u="sng">
                <a:solidFill>
                  <a:schemeClr val="hlink"/>
                </a:solidFill>
                <a:latin typeface="Calibri"/>
                <a:ea typeface="Calibri"/>
                <a:cs typeface="Calibri"/>
                <a:sym typeface="Calibri"/>
                <a:hlinkClick r:id="rId7"/>
              </a:rPr>
              <a:t>TC 3-22.35 - Pistol</a:t>
            </a:r>
            <a:endParaRPr sz="180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7"/>
          <p:cNvSpPr txBox="1"/>
          <p:nvPr>
            <p:ph idx="1" type="body"/>
          </p:nvPr>
        </p:nvSpPr>
        <p:spPr>
          <a:xfrm>
            <a:off x="207667" y="1345917"/>
            <a:ext cx="5273921" cy="2763967"/>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dk1"/>
              </a:buClr>
              <a:buSzPct val="100000"/>
              <a:buChar char="•"/>
            </a:pPr>
            <a:r>
              <a:rPr lang="en-US"/>
              <a:t>M4 Reinforced Tasks:</a:t>
            </a:r>
            <a:endParaRPr/>
          </a:p>
          <a:p>
            <a:pPr indent="-228600" lvl="1" marL="685800" rtl="0" algn="l">
              <a:lnSpc>
                <a:spcPct val="90000"/>
              </a:lnSpc>
              <a:spcBef>
                <a:spcPts val="500"/>
              </a:spcBef>
              <a:spcAft>
                <a:spcPts val="0"/>
              </a:spcAft>
              <a:buClr>
                <a:schemeClr val="dk1"/>
              </a:buClr>
              <a:buSzPct val="100000"/>
              <a:buChar char="•"/>
            </a:pPr>
            <a:r>
              <a:rPr lang="en-US"/>
              <a:t>Weapons and Equipment Check</a:t>
            </a:r>
            <a:endParaRPr/>
          </a:p>
          <a:p>
            <a:pPr indent="-228600" lvl="1" marL="685800" rtl="0" algn="l">
              <a:lnSpc>
                <a:spcPct val="90000"/>
              </a:lnSpc>
              <a:spcBef>
                <a:spcPts val="500"/>
              </a:spcBef>
              <a:spcAft>
                <a:spcPts val="0"/>
              </a:spcAft>
              <a:buClr>
                <a:schemeClr val="dk1"/>
              </a:buClr>
              <a:buSzPct val="100000"/>
              <a:buChar char="•"/>
            </a:pPr>
            <a:r>
              <a:rPr lang="en-US"/>
              <a:t>4 firing positions</a:t>
            </a:r>
            <a:endParaRPr/>
          </a:p>
          <a:p>
            <a:pPr indent="-228600" lvl="1" marL="685800" rtl="0" algn="l">
              <a:lnSpc>
                <a:spcPct val="90000"/>
              </a:lnSpc>
              <a:spcBef>
                <a:spcPts val="500"/>
              </a:spcBef>
              <a:spcAft>
                <a:spcPts val="0"/>
              </a:spcAft>
              <a:buClr>
                <a:schemeClr val="dk1"/>
              </a:buClr>
              <a:buSzPct val="100000"/>
              <a:buChar char="•"/>
            </a:pPr>
            <a:r>
              <a:rPr lang="en-US"/>
              <a:t>Clear Malfunctions</a:t>
            </a:r>
            <a:endParaRPr/>
          </a:p>
          <a:p>
            <a:pPr indent="-228600" lvl="1" marL="685800" rtl="0" algn="l">
              <a:lnSpc>
                <a:spcPct val="90000"/>
              </a:lnSpc>
              <a:spcBef>
                <a:spcPts val="500"/>
              </a:spcBef>
              <a:spcAft>
                <a:spcPts val="0"/>
              </a:spcAft>
              <a:buClr>
                <a:schemeClr val="dk1"/>
              </a:buClr>
              <a:buSzPct val="100000"/>
              <a:buChar char="•"/>
            </a:pPr>
            <a:r>
              <a:rPr lang="en-US"/>
              <a:t>Load, Reload, Unload and Show Clear</a:t>
            </a:r>
            <a:endParaRPr/>
          </a:p>
          <a:p>
            <a:pPr indent="-87630" lvl="1" marL="685800" rtl="0" algn="l">
              <a:lnSpc>
                <a:spcPct val="90000"/>
              </a:lnSpc>
              <a:spcBef>
                <a:spcPts val="500"/>
              </a:spcBef>
              <a:spcAft>
                <a:spcPts val="0"/>
              </a:spcAft>
              <a:buClr>
                <a:schemeClr val="dk1"/>
              </a:buClr>
              <a:buSzPct val="100000"/>
              <a:buNone/>
            </a:pPr>
            <a:r>
              <a:t/>
            </a:r>
            <a:endParaRPr/>
          </a:p>
          <a:p>
            <a:pPr indent="0" lvl="0" marL="0" rtl="0" algn="l">
              <a:lnSpc>
                <a:spcPct val="90000"/>
              </a:lnSpc>
              <a:spcBef>
                <a:spcPts val="1000"/>
              </a:spcBef>
              <a:spcAft>
                <a:spcPts val="0"/>
              </a:spcAft>
              <a:buClr>
                <a:schemeClr val="dk1"/>
              </a:buClr>
              <a:buSzPct val="100000"/>
              <a:buNone/>
            </a:pPr>
            <a:r>
              <a:rPr b="1" lang="en-US" sz="2400"/>
              <a:t>If CBRN &amp; Night Fire are conducted on the EST, it is not required on the live fire range.</a:t>
            </a:r>
            <a:endParaRPr/>
          </a:p>
        </p:txBody>
      </p:sp>
      <p:grpSp>
        <p:nvGrpSpPr>
          <p:cNvPr id="229" name="Google Shape;229;p27"/>
          <p:cNvGrpSpPr/>
          <p:nvPr/>
        </p:nvGrpSpPr>
        <p:grpSpPr>
          <a:xfrm>
            <a:off x="5670408" y="5748799"/>
            <a:ext cx="6511318" cy="1113511"/>
            <a:chOff x="1458928" y="1722156"/>
            <a:chExt cx="10686314" cy="1113511"/>
          </a:xfrm>
        </p:grpSpPr>
        <p:sp>
          <p:nvSpPr>
            <p:cNvPr id="230" name="Google Shape;230;p27"/>
            <p:cNvSpPr/>
            <p:nvPr/>
          </p:nvSpPr>
          <p:spPr>
            <a:xfrm>
              <a:off x="6811184" y="1731784"/>
              <a:ext cx="5334058" cy="1103883"/>
            </a:xfrm>
            <a:prstGeom prst="rect">
              <a:avLst/>
            </a:prstGeom>
            <a:solidFill>
              <a:srgbClr val="C4E0B2"/>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Run</a:t>
              </a:r>
              <a:endParaRPr/>
            </a:p>
          </p:txBody>
        </p:sp>
        <p:sp>
          <p:nvSpPr>
            <p:cNvPr id="231" name="Google Shape;231;p27"/>
            <p:cNvSpPr/>
            <p:nvPr/>
          </p:nvSpPr>
          <p:spPr>
            <a:xfrm>
              <a:off x="5020891" y="1722156"/>
              <a:ext cx="1772097" cy="1103883"/>
            </a:xfrm>
            <a:prstGeom prst="rect">
              <a:avLst/>
            </a:prstGeom>
            <a:solidFill>
              <a:srgbClr val="D8E2F3"/>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Walk</a:t>
              </a:r>
              <a:endParaRPr/>
            </a:p>
          </p:txBody>
        </p:sp>
        <p:sp>
          <p:nvSpPr>
            <p:cNvPr id="232" name="Google Shape;232;p27"/>
            <p:cNvSpPr/>
            <p:nvPr/>
          </p:nvSpPr>
          <p:spPr>
            <a:xfrm>
              <a:off x="1458928" y="1727474"/>
              <a:ext cx="3534951" cy="1103883"/>
            </a:xfrm>
            <a:prstGeom prst="rect">
              <a:avLst/>
            </a:prstGeom>
            <a:solidFill>
              <a:srgbClr val="F7CAAC"/>
            </a:solidFill>
            <a:ln cap="flat" cmpd="sng" w="12700">
              <a:solidFill>
                <a:srgbClr val="AC5B23"/>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Crawl</a:t>
              </a:r>
              <a:endParaRPr/>
            </a:p>
          </p:txBody>
        </p:sp>
        <p:sp>
          <p:nvSpPr>
            <p:cNvPr id="233" name="Google Shape;233;p27"/>
            <p:cNvSpPr/>
            <p:nvPr/>
          </p:nvSpPr>
          <p:spPr>
            <a:xfrm>
              <a:off x="1565868" y="1817156"/>
              <a:ext cx="1493749" cy="648642"/>
            </a:xfrm>
            <a:prstGeom prst="rect">
              <a:avLst/>
            </a:prstGeom>
            <a:solidFill>
              <a:srgbClr val="F4B08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1</a:t>
              </a:r>
              <a:br>
                <a:rPr lang="en-US" sz="1800">
                  <a:solidFill>
                    <a:srgbClr val="000000"/>
                  </a:solidFill>
                  <a:latin typeface="Calibri"/>
                  <a:ea typeface="Calibri"/>
                  <a:cs typeface="Calibri"/>
                  <a:sym typeface="Calibri"/>
                </a:rPr>
              </a:br>
              <a:r>
                <a:rPr lang="en-US" sz="1400">
                  <a:solidFill>
                    <a:srgbClr val="000000"/>
                  </a:solidFill>
                  <a:latin typeface="Calibri"/>
                  <a:ea typeface="Calibri"/>
                  <a:cs typeface="Calibri"/>
                  <a:sym typeface="Calibri"/>
                </a:rPr>
                <a:t>PMI&amp;E</a:t>
              </a:r>
              <a:endParaRPr sz="1800">
                <a:solidFill>
                  <a:srgbClr val="000000"/>
                </a:solidFill>
                <a:latin typeface="Calibri"/>
                <a:ea typeface="Calibri"/>
                <a:cs typeface="Calibri"/>
                <a:sym typeface="Calibri"/>
              </a:endParaRPr>
            </a:p>
          </p:txBody>
        </p:sp>
        <p:sp>
          <p:nvSpPr>
            <p:cNvPr id="234" name="Google Shape;234;p27"/>
            <p:cNvSpPr/>
            <p:nvPr/>
          </p:nvSpPr>
          <p:spPr>
            <a:xfrm>
              <a:off x="3366343" y="1817153"/>
              <a:ext cx="1492384" cy="648643"/>
            </a:xfrm>
            <a:prstGeom prst="rect">
              <a:avLst/>
            </a:prstGeom>
            <a:solidFill>
              <a:srgbClr val="C55A1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2</a:t>
              </a:r>
              <a:endParaRPr sz="700">
                <a:solidFill>
                  <a:schemeClr val="lt1"/>
                </a:solidFill>
                <a:latin typeface="Calibri"/>
                <a:ea typeface="Calibri"/>
                <a:cs typeface="Calibri"/>
                <a:sym typeface="Calibri"/>
              </a:endParaRPr>
            </a:p>
            <a:p>
              <a:pPr indent="0" lvl="0" marL="0" marR="0" rtl="0" algn="ctr">
                <a:spcBef>
                  <a:spcPts val="0"/>
                </a:spcBef>
                <a:spcAft>
                  <a:spcPts val="0"/>
                </a:spcAft>
                <a:buNone/>
              </a:pPr>
              <a:r>
                <a:rPr lang="en-US" sz="1400">
                  <a:solidFill>
                    <a:schemeClr val="lt1"/>
                  </a:solidFill>
                  <a:latin typeface="Calibri"/>
                  <a:ea typeface="Calibri"/>
                  <a:cs typeface="Calibri"/>
                  <a:sym typeface="Calibri"/>
                </a:rPr>
                <a:t>PLFS</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5" name="Google Shape;235;p27"/>
            <p:cNvSpPr/>
            <p:nvPr/>
          </p:nvSpPr>
          <p:spPr>
            <a:xfrm>
              <a:off x="5165450" y="1817151"/>
              <a:ext cx="1492384" cy="648645"/>
            </a:xfrm>
            <a:prstGeom prst="rect">
              <a:avLst/>
            </a:prstGeom>
            <a:solidFill>
              <a:srgbClr val="8DA9DB"/>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3</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Drills</a:t>
              </a:r>
              <a:endParaRPr/>
            </a:p>
          </p:txBody>
        </p:sp>
        <p:sp>
          <p:nvSpPr>
            <p:cNvPr id="236" name="Google Shape;236;p27"/>
            <p:cNvSpPr/>
            <p:nvPr/>
          </p:nvSpPr>
          <p:spPr>
            <a:xfrm>
              <a:off x="6964561" y="1817150"/>
              <a:ext cx="1492384" cy="833583"/>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4</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Group &amp; Zero</a:t>
              </a:r>
              <a:endParaRPr/>
            </a:p>
          </p:txBody>
        </p:sp>
        <p:sp>
          <p:nvSpPr>
            <p:cNvPr id="237" name="Google Shape;237;p27"/>
            <p:cNvSpPr/>
            <p:nvPr/>
          </p:nvSpPr>
          <p:spPr>
            <a:xfrm>
              <a:off x="8763671" y="1817149"/>
              <a:ext cx="1492384" cy="648647"/>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5</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Practice</a:t>
              </a:r>
              <a:endParaRPr/>
            </a:p>
          </p:txBody>
        </p:sp>
        <p:sp>
          <p:nvSpPr>
            <p:cNvPr id="238" name="Google Shape;238;p27"/>
            <p:cNvSpPr/>
            <p:nvPr/>
          </p:nvSpPr>
          <p:spPr>
            <a:xfrm>
              <a:off x="10562780" y="1817153"/>
              <a:ext cx="1492384" cy="648643"/>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6</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Qual</a:t>
              </a:r>
              <a:endParaRPr/>
            </a:p>
          </p:txBody>
        </p:sp>
      </p:grpSp>
      <p:pic>
        <p:nvPicPr>
          <p:cNvPr id="239" name="Google Shape;239;p27"/>
          <p:cNvPicPr preferRelativeResize="0"/>
          <p:nvPr/>
        </p:nvPicPr>
        <p:blipFill rotWithShape="1">
          <a:blip r:embed="rId4">
            <a:alphaModFix/>
          </a:blip>
          <a:srcRect b="0" l="0" r="0" t="0"/>
          <a:stretch/>
        </p:blipFill>
        <p:spPr>
          <a:xfrm>
            <a:off x="7287287" y="2727901"/>
            <a:ext cx="4697046" cy="2670283"/>
          </a:xfrm>
          <a:prstGeom prst="rect">
            <a:avLst/>
          </a:prstGeom>
          <a:noFill/>
          <a:ln>
            <a:noFill/>
          </a:ln>
        </p:spPr>
      </p:pic>
      <p:sp>
        <p:nvSpPr>
          <p:cNvPr id="240" name="Google Shape;240;p27"/>
          <p:cNvSpPr/>
          <p:nvPr/>
        </p:nvSpPr>
        <p:spPr>
          <a:xfrm>
            <a:off x="2802624" y="0"/>
            <a:ext cx="5735568" cy="1103883"/>
          </a:xfrm>
          <a:prstGeom prst="rect">
            <a:avLst/>
          </a:prstGeom>
          <a:solidFill>
            <a:srgbClr val="C55A1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2</a:t>
            </a:r>
            <a:endParaRPr sz="10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Preliminary Live Fire Simulations </a:t>
            </a:r>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(PLFS)</a:t>
            </a:r>
            <a:endParaRPr/>
          </a:p>
        </p:txBody>
      </p:sp>
      <p:sp>
        <p:nvSpPr>
          <p:cNvPr id="241" name="Google Shape;241;p27"/>
          <p:cNvSpPr txBox="1"/>
          <p:nvPr/>
        </p:nvSpPr>
        <p:spPr>
          <a:xfrm>
            <a:off x="169772" y="5843792"/>
            <a:ext cx="5075570"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F0000"/>
                </a:solidFill>
                <a:latin typeface="Calibri"/>
                <a:ea typeface="Calibri"/>
                <a:cs typeface="Calibri"/>
                <a:sym typeface="Calibri"/>
              </a:rPr>
              <a:t>This table is a REQUIREMENT before any live-fire event - TC 3-20.0 Para 3-5</a:t>
            </a:r>
            <a:endParaRPr/>
          </a:p>
        </p:txBody>
      </p:sp>
      <p:sp>
        <p:nvSpPr>
          <p:cNvPr id="242" name="Google Shape;242;p27"/>
          <p:cNvSpPr/>
          <p:nvPr/>
        </p:nvSpPr>
        <p:spPr>
          <a:xfrm rot="-1677247">
            <a:off x="5198328" y="2978204"/>
            <a:ext cx="2645980" cy="1911311"/>
          </a:xfrm>
          <a:prstGeom prst="rightArrow">
            <a:avLst>
              <a:gd fmla="val 50000" name="adj1"/>
              <a:gd fmla="val 50000" name="adj2"/>
            </a:avLst>
          </a:prstGeom>
          <a:solidFill>
            <a:srgbClr val="C55A1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Observe shooter. Provide Feedback.</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grpSp>
        <p:nvGrpSpPr>
          <p:cNvPr id="248" name="Google Shape;248;p28"/>
          <p:cNvGrpSpPr/>
          <p:nvPr/>
        </p:nvGrpSpPr>
        <p:grpSpPr>
          <a:xfrm>
            <a:off x="5670408" y="5748799"/>
            <a:ext cx="6511318" cy="1113511"/>
            <a:chOff x="1458928" y="1722156"/>
            <a:chExt cx="10686314" cy="1113511"/>
          </a:xfrm>
        </p:grpSpPr>
        <p:sp>
          <p:nvSpPr>
            <p:cNvPr id="249" name="Google Shape;249;p28"/>
            <p:cNvSpPr/>
            <p:nvPr/>
          </p:nvSpPr>
          <p:spPr>
            <a:xfrm>
              <a:off x="6811184" y="1731784"/>
              <a:ext cx="5334058" cy="1103883"/>
            </a:xfrm>
            <a:prstGeom prst="rect">
              <a:avLst/>
            </a:prstGeom>
            <a:solidFill>
              <a:srgbClr val="C4E0B2"/>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Run</a:t>
              </a:r>
              <a:endParaRPr/>
            </a:p>
          </p:txBody>
        </p:sp>
        <p:sp>
          <p:nvSpPr>
            <p:cNvPr id="250" name="Google Shape;250;p28"/>
            <p:cNvSpPr/>
            <p:nvPr/>
          </p:nvSpPr>
          <p:spPr>
            <a:xfrm>
              <a:off x="5020891" y="1722156"/>
              <a:ext cx="1772097" cy="1103883"/>
            </a:xfrm>
            <a:prstGeom prst="rect">
              <a:avLst/>
            </a:prstGeom>
            <a:solidFill>
              <a:srgbClr val="D8E2F3"/>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Walk</a:t>
              </a:r>
              <a:endParaRPr/>
            </a:p>
          </p:txBody>
        </p:sp>
        <p:sp>
          <p:nvSpPr>
            <p:cNvPr id="251" name="Google Shape;251;p28"/>
            <p:cNvSpPr/>
            <p:nvPr/>
          </p:nvSpPr>
          <p:spPr>
            <a:xfrm>
              <a:off x="1458928" y="1727474"/>
              <a:ext cx="3534951" cy="1103883"/>
            </a:xfrm>
            <a:prstGeom prst="rect">
              <a:avLst/>
            </a:prstGeom>
            <a:solidFill>
              <a:srgbClr val="F7CAAC"/>
            </a:solidFill>
            <a:ln cap="flat" cmpd="sng" w="12700">
              <a:solidFill>
                <a:srgbClr val="AC5B23"/>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Crawl</a:t>
              </a:r>
              <a:endParaRPr/>
            </a:p>
          </p:txBody>
        </p:sp>
        <p:sp>
          <p:nvSpPr>
            <p:cNvPr id="252" name="Google Shape;252;p28"/>
            <p:cNvSpPr/>
            <p:nvPr/>
          </p:nvSpPr>
          <p:spPr>
            <a:xfrm>
              <a:off x="1565868" y="1817156"/>
              <a:ext cx="1493749" cy="648642"/>
            </a:xfrm>
            <a:prstGeom prst="rect">
              <a:avLst/>
            </a:prstGeom>
            <a:solidFill>
              <a:srgbClr val="F4B08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1</a:t>
              </a:r>
              <a:br>
                <a:rPr lang="en-US" sz="1800">
                  <a:solidFill>
                    <a:srgbClr val="000000"/>
                  </a:solidFill>
                  <a:latin typeface="Calibri"/>
                  <a:ea typeface="Calibri"/>
                  <a:cs typeface="Calibri"/>
                  <a:sym typeface="Calibri"/>
                </a:rPr>
              </a:br>
              <a:r>
                <a:rPr lang="en-US" sz="1400">
                  <a:solidFill>
                    <a:srgbClr val="000000"/>
                  </a:solidFill>
                  <a:latin typeface="Calibri"/>
                  <a:ea typeface="Calibri"/>
                  <a:cs typeface="Calibri"/>
                  <a:sym typeface="Calibri"/>
                </a:rPr>
                <a:t>PMI&amp;E</a:t>
              </a:r>
              <a:endParaRPr sz="1800">
                <a:solidFill>
                  <a:srgbClr val="000000"/>
                </a:solidFill>
                <a:latin typeface="Calibri"/>
                <a:ea typeface="Calibri"/>
                <a:cs typeface="Calibri"/>
                <a:sym typeface="Calibri"/>
              </a:endParaRPr>
            </a:p>
          </p:txBody>
        </p:sp>
        <p:sp>
          <p:nvSpPr>
            <p:cNvPr id="253" name="Google Shape;253;p28"/>
            <p:cNvSpPr/>
            <p:nvPr/>
          </p:nvSpPr>
          <p:spPr>
            <a:xfrm>
              <a:off x="3366343" y="1817153"/>
              <a:ext cx="1492384" cy="648643"/>
            </a:xfrm>
            <a:prstGeom prst="rect">
              <a:avLst/>
            </a:prstGeom>
            <a:solidFill>
              <a:srgbClr val="F4B08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2</a:t>
              </a:r>
              <a:endParaRPr sz="7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PLFS</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4" name="Google Shape;254;p28"/>
            <p:cNvSpPr/>
            <p:nvPr/>
          </p:nvSpPr>
          <p:spPr>
            <a:xfrm>
              <a:off x="5165450" y="1817151"/>
              <a:ext cx="1492384" cy="648645"/>
            </a:xfrm>
            <a:prstGeom prst="rect">
              <a:avLst/>
            </a:prstGeom>
            <a:solidFill>
              <a:schemeClr val="accent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3</a:t>
              </a:r>
              <a:endParaRPr sz="1200">
                <a:solidFill>
                  <a:schemeClr val="lt1"/>
                </a:solidFill>
                <a:latin typeface="Calibri"/>
                <a:ea typeface="Calibri"/>
                <a:cs typeface="Calibri"/>
                <a:sym typeface="Calibri"/>
              </a:endParaRPr>
            </a:p>
            <a:p>
              <a:pPr indent="0" lvl="0" marL="0" marR="0" rtl="0" algn="ctr">
                <a:spcBef>
                  <a:spcPts val="0"/>
                </a:spcBef>
                <a:spcAft>
                  <a:spcPts val="0"/>
                </a:spcAft>
                <a:buNone/>
              </a:pPr>
              <a:r>
                <a:rPr lang="en-US" sz="1400">
                  <a:solidFill>
                    <a:schemeClr val="lt1"/>
                  </a:solidFill>
                  <a:latin typeface="Calibri"/>
                  <a:ea typeface="Calibri"/>
                  <a:cs typeface="Calibri"/>
                  <a:sym typeface="Calibri"/>
                </a:rPr>
                <a:t>Drills</a:t>
              </a:r>
              <a:endParaRPr/>
            </a:p>
          </p:txBody>
        </p:sp>
        <p:sp>
          <p:nvSpPr>
            <p:cNvPr id="255" name="Google Shape;255;p28"/>
            <p:cNvSpPr/>
            <p:nvPr/>
          </p:nvSpPr>
          <p:spPr>
            <a:xfrm>
              <a:off x="6964561" y="1817150"/>
              <a:ext cx="1492384" cy="833583"/>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4</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Group &amp; Zero</a:t>
              </a:r>
              <a:endParaRPr/>
            </a:p>
          </p:txBody>
        </p:sp>
        <p:sp>
          <p:nvSpPr>
            <p:cNvPr id="256" name="Google Shape;256;p28"/>
            <p:cNvSpPr/>
            <p:nvPr/>
          </p:nvSpPr>
          <p:spPr>
            <a:xfrm>
              <a:off x="8763671" y="1817149"/>
              <a:ext cx="1492384" cy="648647"/>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5</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Practice</a:t>
              </a:r>
              <a:endParaRPr/>
            </a:p>
          </p:txBody>
        </p:sp>
        <p:sp>
          <p:nvSpPr>
            <p:cNvPr id="257" name="Google Shape;257;p28"/>
            <p:cNvSpPr/>
            <p:nvPr/>
          </p:nvSpPr>
          <p:spPr>
            <a:xfrm>
              <a:off x="10562780" y="1817153"/>
              <a:ext cx="1492384" cy="648643"/>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6</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Qual</a:t>
              </a:r>
              <a:endParaRPr/>
            </a:p>
          </p:txBody>
        </p:sp>
      </p:grpSp>
      <p:sp>
        <p:nvSpPr>
          <p:cNvPr id="258" name="Google Shape;258;p28"/>
          <p:cNvSpPr/>
          <p:nvPr/>
        </p:nvSpPr>
        <p:spPr>
          <a:xfrm>
            <a:off x="5250180" y="0"/>
            <a:ext cx="1691640" cy="837397"/>
          </a:xfrm>
          <a:prstGeom prst="rect">
            <a:avLst/>
          </a:prstGeom>
          <a:solidFill>
            <a:schemeClr val="accent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3</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Drills</a:t>
            </a:r>
            <a:endParaRPr/>
          </a:p>
        </p:txBody>
      </p:sp>
      <p:sp>
        <p:nvSpPr>
          <p:cNvPr id="259" name="Google Shape;259;p28"/>
          <p:cNvSpPr txBox="1"/>
          <p:nvPr/>
        </p:nvSpPr>
        <p:spPr>
          <a:xfrm>
            <a:off x="305675" y="935913"/>
            <a:ext cx="7700546" cy="5355312"/>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Hands on training – Soldiers need their weapon and optic.</a:t>
            </a:r>
            <a:endParaRPr/>
          </a:p>
          <a:p>
            <a:pPr indent="-285750" lvl="1" marL="74295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Use training aids - Dummy, Drilled, Inert (DDI) ammo</a:t>
            </a:r>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M4 Tasks Trained and Evaluated:</a:t>
            </a:r>
            <a:endParaRPr/>
          </a:p>
          <a:p>
            <a:pPr indent="-285750" lvl="1" marL="74295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Sling/Unsling</a:t>
            </a:r>
            <a:endParaRPr/>
          </a:p>
          <a:p>
            <a:pPr indent="-285750" lvl="1" marL="74295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Fight Down (Standing – Kneeling – Prone)</a:t>
            </a:r>
            <a:endParaRPr/>
          </a:p>
          <a:p>
            <a:pPr indent="-285750" lvl="1" marL="74295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Fight Up (Prone – Kneeling – Standing)</a:t>
            </a:r>
            <a:endParaRPr/>
          </a:p>
          <a:p>
            <a:pPr indent="-285750" lvl="1" marL="74295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Go-To-Prone (Standing to Prone)</a:t>
            </a:r>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M4 Tasks Reinforced:</a:t>
            </a:r>
            <a:endParaRPr/>
          </a:p>
          <a:p>
            <a:pPr indent="-285750" lvl="1" marL="74295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Weapons and Equipment Check</a:t>
            </a:r>
            <a:endParaRPr/>
          </a:p>
          <a:p>
            <a:pPr indent="-285750" lvl="1" marL="74295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Load-Reload-Unload and Show Clear</a:t>
            </a:r>
            <a:endParaRPr/>
          </a:p>
          <a:p>
            <a:pPr indent="-285750" lvl="1" marL="74295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Clear Malfunctions</a:t>
            </a:r>
            <a:endParaRPr/>
          </a:p>
          <a:p>
            <a:pPr indent="-285750" lvl="1" marL="742950" marR="0" rtl="0" algn="l">
              <a:spcBef>
                <a:spcPts val="0"/>
              </a:spcBef>
              <a:spcAft>
                <a:spcPts val="0"/>
              </a:spcAft>
              <a:buClr>
                <a:schemeClr val="dk1"/>
              </a:buClr>
              <a:buSzPts val="2400"/>
              <a:buFont typeface="Arial"/>
              <a:buChar char="•"/>
            </a:pPr>
            <a:r>
              <a:rPr b="0" i="0" lang="en-US" sz="2400" u="none" cap="none" strike="noStrike">
                <a:solidFill>
                  <a:schemeClr val="dk1"/>
                </a:solidFill>
                <a:latin typeface="Calibri"/>
                <a:ea typeface="Calibri"/>
                <a:cs typeface="Calibri"/>
                <a:sym typeface="Calibri"/>
              </a:rPr>
              <a:t>4 Firing Positions</a:t>
            </a:r>
            <a:endParaRPr/>
          </a:p>
          <a:p>
            <a:pPr indent="-171450" lvl="1" marL="742950" marR="0" rtl="0" algn="l">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a:p>
            <a:pPr indent="-171450" lvl="1" marL="742950" marR="0" rtl="0" algn="l">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a:p>
            <a:pPr indent="-171450" lvl="1" marL="742950" marR="0" rtl="0" algn="l">
              <a:spcBef>
                <a:spcPts val="0"/>
              </a:spcBef>
              <a:spcAft>
                <a:spcPts val="0"/>
              </a:spcAft>
              <a:buClr>
                <a:schemeClr val="dk1"/>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60" name="Google Shape;260;p28"/>
          <p:cNvSpPr txBox="1"/>
          <p:nvPr/>
        </p:nvSpPr>
        <p:spPr>
          <a:xfrm>
            <a:off x="8600016" y="1242037"/>
            <a:ext cx="3038602"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Calibri"/>
                <a:ea typeface="Calibri"/>
                <a:cs typeface="Calibri"/>
                <a:sym typeface="Calibri"/>
              </a:rPr>
              <a:t>Feeling Left Out?</a:t>
            </a:r>
            <a:endParaRPr/>
          </a:p>
        </p:txBody>
      </p:sp>
      <p:pic>
        <p:nvPicPr>
          <p:cNvPr descr="Sig Sauer Unveils Civilian Version of Army's M18 Modular Handgun System |  Military.com" id="261" name="Google Shape;261;p28"/>
          <p:cNvPicPr preferRelativeResize="0"/>
          <p:nvPr/>
        </p:nvPicPr>
        <p:blipFill rotWithShape="1">
          <a:blip r:embed="rId3">
            <a:alphaModFix/>
          </a:blip>
          <a:srcRect b="0" l="15426" r="14007" t="0"/>
          <a:stretch/>
        </p:blipFill>
        <p:spPr>
          <a:xfrm>
            <a:off x="8542375" y="1668379"/>
            <a:ext cx="1978944" cy="1869582"/>
          </a:xfrm>
          <a:prstGeom prst="rect">
            <a:avLst/>
          </a:prstGeom>
          <a:noFill/>
          <a:ln>
            <a:noFill/>
          </a:ln>
        </p:spPr>
      </p:pic>
      <p:sp>
        <p:nvSpPr>
          <p:cNvPr id="262" name="Google Shape;262;p28"/>
          <p:cNvSpPr txBox="1"/>
          <p:nvPr/>
        </p:nvSpPr>
        <p:spPr>
          <a:xfrm rot="-1713109">
            <a:off x="7598341" y="3084300"/>
            <a:ext cx="4613612" cy="4616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Pistol and M249AR have drills too!</a:t>
            </a:r>
            <a:endParaRPr/>
          </a:p>
        </p:txBody>
      </p:sp>
      <p:sp>
        <p:nvSpPr>
          <p:cNvPr id="263" name="Google Shape;263;p28"/>
          <p:cNvSpPr txBox="1"/>
          <p:nvPr/>
        </p:nvSpPr>
        <p:spPr>
          <a:xfrm rot="-1764398">
            <a:off x="9045468" y="3353294"/>
            <a:ext cx="2939555"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Check out </a:t>
            </a:r>
            <a:r>
              <a:rPr lang="en-US" sz="1800" u="sng">
                <a:solidFill>
                  <a:schemeClr val="hlink"/>
                </a:solidFill>
                <a:latin typeface="Calibri"/>
                <a:ea typeface="Calibri"/>
                <a:cs typeface="Calibri"/>
                <a:sym typeface="Calibri"/>
                <a:hlinkClick r:id="rId4"/>
              </a:rPr>
              <a:t>TC 3-20.40</a:t>
            </a:r>
            <a:endParaRPr sz="18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29"/>
          <p:cNvSpPr txBox="1"/>
          <p:nvPr>
            <p:ph type="title"/>
          </p:nvPr>
        </p:nvSpPr>
        <p:spPr>
          <a:xfrm>
            <a:off x="838200" y="3663"/>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Where do I get the T&amp;EOs?</a:t>
            </a:r>
            <a:endParaRPr/>
          </a:p>
        </p:txBody>
      </p:sp>
      <p:pic>
        <p:nvPicPr>
          <p:cNvPr id="269" name="Google Shape;269;p29"/>
          <p:cNvPicPr preferRelativeResize="0"/>
          <p:nvPr>
            <p:ph idx="1" type="body"/>
          </p:nvPr>
        </p:nvPicPr>
        <p:blipFill rotWithShape="1">
          <a:blip r:embed="rId3">
            <a:alphaModFix/>
          </a:blip>
          <a:srcRect b="0" l="0" r="0" t="0"/>
          <a:stretch/>
        </p:blipFill>
        <p:spPr>
          <a:xfrm>
            <a:off x="357350" y="1259010"/>
            <a:ext cx="10969299" cy="5005876"/>
          </a:xfrm>
          <a:prstGeom prst="rect">
            <a:avLst/>
          </a:prstGeom>
          <a:noFill/>
          <a:ln>
            <a:noFill/>
          </a:ln>
        </p:spPr>
      </p:pic>
      <p:sp>
        <p:nvSpPr>
          <p:cNvPr id="270" name="Google Shape;270;p29"/>
          <p:cNvSpPr/>
          <p:nvPr/>
        </p:nvSpPr>
        <p:spPr>
          <a:xfrm>
            <a:off x="9842728" y="0"/>
            <a:ext cx="1691640" cy="837397"/>
          </a:xfrm>
          <a:prstGeom prst="rect">
            <a:avLst/>
          </a:prstGeom>
          <a:solidFill>
            <a:schemeClr val="accent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3</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Drills</a:t>
            </a:r>
            <a:endParaRPr/>
          </a:p>
        </p:txBody>
      </p:sp>
      <p:sp>
        <p:nvSpPr>
          <p:cNvPr id="271" name="Google Shape;271;p29"/>
          <p:cNvSpPr/>
          <p:nvPr/>
        </p:nvSpPr>
        <p:spPr>
          <a:xfrm>
            <a:off x="7968973" y="0"/>
            <a:ext cx="1693187" cy="837396"/>
          </a:xfrm>
          <a:prstGeom prst="rect">
            <a:avLst/>
          </a:prstGeom>
          <a:solidFill>
            <a:srgbClr val="C55A1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1</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PMI&amp;E</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277" name="Google Shape;277;p30"/>
          <p:cNvPicPr preferRelativeResize="0"/>
          <p:nvPr>
            <p:ph idx="1" type="body"/>
          </p:nvPr>
        </p:nvPicPr>
        <p:blipFill rotWithShape="1">
          <a:blip r:embed="rId3">
            <a:alphaModFix/>
          </a:blip>
          <a:srcRect b="0" l="0" r="0" t="0"/>
          <a:stretch/>
        </p:blipFill>
        <p:spPr>
          <a:xfrm>
            <a:off x="26886" y="1076"/>
            <a:ext cx="6802559" cy="3200644"/>
          </a:xfrm>
          <a:prstGeom prst="rect">
            <a:avLst/>
          </a:prstGeom>
          <a:solidFill>
            <a:srgbClr val="ECECEC"/>
          </a:solidFill>
          <a:ln cap="sq" cmpd="sng" w="88900">
            <a:solidFill>
              <a:srgbClr val="FFFFFF"/>
            </a:solidFill>
            <a:prstDash val="solid"/>
            <a:miter lim="800000"/>
            <a:headEnd len="sm" w="sm" type="none"/>
            <a:tailEnd len="sm" w="sm" type="none"/>
          </a:ln>
          <a:effectLst>
            <a:outerShdw blurRad="55000" rotWithShape="0" algn="tl" dir="5400000" dist="18000">
              <a:srgbClr val="000000">
                <a:alpha val="40000"/>
              </a:srgbClr>
            </a:outerShdw>
          </a:effectLst>
        </p:spPr>
      </p:pic>
      <p:pic>
        <p:nvPicPr>
          <p:cNvPr id="278" name="Google Shape;278;p30"/>
          <p:cNvPicPr preferRelativeResize="0"/>
          <p:nvPr/>
        </p:nvPicPr>
        <p:blipFill rotWithShape="1">
          <a:blip r:embed="rId4">
            <a:alphaModFix/>
          </a:blip>
          <a:srcRect b="0" l="0" r="0" t="0"/>
          <a:stretch/>
        </p:blipFill>
        <p:spPr>
          <a:xfrm>
            <a:off x="4952113" y="930969"/>
            <a:ext cx="7214788" cy="2274375"/>
          </a:xfrm>
          <a:prstGeom prst="rect">
            <a:avLst/>
          </a:prstGeom>
          <a:solidFill>
            <a:srgbClr val="ECECEC"/>
          </a:solidFill>
          <a:ln cap="sq" cmpd="sng" w="28575">
            <a:solidFill>
              <a:srgbClr val="FF0000"/>
            </a:solidFill>
            <a:prstDash val="solid"/>
            <a:miter lim="800000"/>
            <a:headEnd len="sm" w="sm" type="none"/>
            <a:tailEnd len="sm" w="sm" type="none"/>
          </a:ln>
          <a:effectLst>
            <a:outerShdw blurRad="55000" rotWithShape="0" algn="tl" dir="5400000" dist="18000">
              <a:srgbClr val="000000">
                <a:alpha val="40000"/>
              </a:srgbClr>
            </a:outerShdw>
          </a:effectLst>
        </p:spPr>
      </p:pic>
      <p:pic>
        <p:nvPicPr>
          <p:cNvPr id="279" name="Google Shape;279;p30"/>
          <p:cNvPicPr preferRelativeResize="0"/>
          <p:nvPr/>
        </p:nvPicPr>
        <p:blipFill rotWithShape="1">
          <a:blip r:embed="rId5">
            <a:alphaModFix/>
          </a:blip>
          <a:srcRect b="0" l="0" r="0" t="0"/>
          <a:stretch/>
        </p:blipFill>
        <p:spPr>
          <a:xfrm>
            <a:off x="4693085" y="3242493"/>
            <a:ext cx="8682623" cy="7126629"/>
          </a:xfrm>
          <a:prstGeom prst="rect">
            <a:avLst/>
          </a:prstGeom>
          <a:noFill/>
          <a:ln>
            <a:noFill/>
          </a:ln>
        </p:spPr>
      </p:pic>
      <p:sp>
        <p:nvSpPr>
          <p:cNvPr id="280" name="Google Shape;280;p30"/>
          <p:cNvSpPr/>
          <p:nvPr/>
        </p:nvSpPr>
        <p:spPr>
          <a:xfrm>
            <a:off x="9842728" y="0"/>
            <a:ext cx="1691640" cy="837397"/>
          </a:xfrm>
          <a:prstGeom prst="rect">
            <a:avLst/>
          </a:prstGeom>
          <a:solidFill>
            <a:schemeClr val="accent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3</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Drills</a:t>
            </a:r>
            <a:endParaRPr/>
          </a:p>
        </p:txBody>
      </p:sp>
      <p:sp>
        <p:nvSpPr>
          <p:cNvPr id="281" name="Google Shape;281;p30"/>
          <p:cNvSpPr/>
          <p:nvPr/>
        </p:nvSpPr>
        <p:spPr>
          <a:xfrm>
            <a:off x="7968973" y="0"/>
            <a:ext cx="1693187" cy="837396"/>
          </a:xfrm>
          <a:prstGeom prst="rect">
            <a:avLst/>
          </a:prstGeom>
          <a:solidFill>
            <a:srgbClr val="C55A1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1</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PMI&amp;E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grpSp>
        <p:nvGrpSpPr>
          <p:cNvPr id="287" name="Google Shape;287;p31"/>
          <p:cNvGrpSpPr/>
          <p:nvPr/>
        </p:nvGrpSpPr>
        <p:grpSpPr>
          <a:xfrm>
            <a:off x="5670408" y="5746649"/>
            <a:ext cx="6511318" cy="1108839"/>
            <a:chOff x="1458928" y="1727474"/>
            <a:chExt cx="10686314" cy="1108839"/>
          </a:xfrm>
        </p:grpSpPr>
        <p:sp>
          <p:nvSpPr>
            <p:cNvPr id="288" name="Google Shape;288;p31"/>
            <p:cNvSpPr/>
            <p:nvPr/>
          </p:nvSpPr>
          <p:spPr>
            <a:xfrm>
              <a:off x="6811184" y="1731784"/>
              <a:ext cx="5334058" cy="1103883"/>
            </a:xfrm>
            <a:prstGeom prst="rect">
              <a:avLst/>
            </a:prstGeom>
            <a:solidFill>
              <a:srgbClr val="C4E0B2"/>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Run</a:t>
              </a:r>
              <a:endParaRPr/>
            </a:p>
          </p:txBody>
        </p:sp>
        <p:sp>
          <p:nvSpPr>
            <p:cNvPr id="289" name="Google Shape;289;p31"/>
            <p:cNvSpPr/>
            <p:nvPr/>
          </p:nvSpPr>
          <p:spPr>
            <a:xfrm>
              <a:off x="5020891" y="1732430"/>
              <a:ext cx="1772097" cy="1103883"/>
            </a:xfrm>
            <a:prstGeom prst="rect">
              <a:avLst/>
            </a:prstGeom>
            <a:solidFill>
              <a:srgbClr val="D8E2F3"/>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Walk</a:t>
              </a:r>
              <a:endParaRPr/>
            </a:p>
          </p:txBody>
        </p:sp>
        <p:sp>
          <p:nvSpPr>
            <p:cNvPr id="290" name="Google Shape;290;p31"/>
            <p:cNvSpPr/>
            <p:nvPr/>
          </p:nvSpPr>
          <p:spPr>
            <a:xfrm>
              <a:off x="1458928" y="1727474"/>
              <a:ext cx="3534951" cy="1103883"/>
            </a:xfrm>
            <a:prstGeom prst="rect">
              <a:avLst/>
            </a:prstGeom>
            <a:solidFill>
              <a:srgbClr val="F7CAAC"/>
            </a:solidFill>
            <a:ln cap="flat" cmpd="sng" w="12700">
              <a:solidFill>
                <a:srgbClr val="AC5B23"/>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Crawl</a:t>
              </a:r>
              <a:endParaRPr/>
            </a:p>
          </p:txBody>
        </p:sp>
        <p:sp>
          <p:nvSpPr>
            <p:cNvPr id="291" name="Google Shape;291;p31"/>
            <p:cNvSpPr/>
            <p:nvPr/>
          </p:nvSpPr>
          <p:spPr>
            <a:xfrm>
              <a:off x="1565868" y="1817156"/>
              <a:ext cx="1493749" cy="648642"/>
            </a:xfrm>
            <a:prstGeom prst="rect">
              <a:avLst/>
            </a:prstGeom>
            <a:solidFill>
              <a:srgbClr val="F4B08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1</a:t>
              </a:r>
              <a:br>
                <a:rPr lang="en-US" sz="1800">
                  <a:solidFill>
                    <a:srgbClr val="000000"/>
                  </a:solidFill>
                  <a:latin typeface="Calibri"/>
                  <a:ea typeface="Calibri"/>
                  <a:cs typeface="Calibri"/>
                  <a:sym typeface="Calibri"/>
                </a:rPr>
              </a:br>
              <a:r>
                <a:rPr lang="en-US" sz="1400">
                  <a:solidFill>
                    <a:srgbClr val="000000"/>
                  </a:solidFill>
                  <a:latin typeface="Calibri"/>
                  <a:ea typeface="Calibri"/>
                  <a:cs typeface="Calibri"/>
                  <a:sym typeface="Calibri"/>
                </a:rPr>
                <a:t>PMI&amp;E</a:t>
              </a:r>
              <a:endParaRPr sz="1800">
                <a:solidFill>
                  <a:srgbClr val="000000"/>
                </a:solidFill>
                <a:latin typeface="Calibri"/>
                <a:ea typeface="Calibri"/>
                <a:cs typeface="Calibri"/>
                <a:sym typeface="Calibri"/>
              </a:endParaRPr>
            </a:p>
          </p:txBody>
        </p:sp>
        <p:sp>
          <p:nvSpPr>
            <p:cNvPr id="292" name="Google Shape;292;p31"/>
            <p:cNvSpPr/>
            <p:nvPr/>
          </p:nvSpPr>
          <p:spPr>
            <a:xfrm>
              <a:off x="3366343" y="1817153"/>
              <a:ext cx="1492384" cy="648643"/>
            </a:xfrm>
            <a:prstGeom prst="rect">
              <a:avLst/>
            </a:prstGeom>
            <a:solidFill>
              <a:srgbClr val="F4B08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2</a:t>
              </a:r>
              <a:endParaRPr sz="7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PLFS</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3" name="Google Shape;293;p31"/>
            <p:cNvSpPr/>
            <p:nvPr/>
          </p:nvSpPr>
          <p:spPr>
            <a:xfrm>
              <a:off x="5165450" y="1817151"/>
              <a:ext cx="1492384" cy="648645"/>
            </a:xfrm>
            <a:prstGeom prst="rect">
              <a:avLst/>
            </a:prstGeom>
            <a:solidFill>
              <a:srgbClr val="8DA9DB"/>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3</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Drills</a:t>
              </a:r>
              <a:endParaRPr/>
            </a:p>
          </p:txBody>
        </p:sp>
        <p:sp>
          <p:nvSpPr>
            <p:cNvPr id="294" name="Google Shape;294;p31"/>
            <p:cNvSpPr/>
            <p:nvPr/>
          </p:nvSpPr>
          <p:spPr>
            <a:xfrm>
              <a:off x="6964561" y="1817150"/>
              <a:ext cx="1492384" cy="833583"/>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4</a:t>
              </a:r>
              <a:endParaRPr sz="1200">
                <a:solidFill>
                  <a:schemeClr val="lt1"/>
                </a:solidFill>
                <a:latin typeface="Calibri"/>
                <a:ea typeface="Calibri"/>
                <a:cs typeface="Calibri"/>
                <a:sym typeface="Calibri"/>
              </a:endParaRPr>
            </a:p>
            <a:p>
              <a:pPr indent="0" lvl="0" marL="0" marR="0" rtl="0" algn="ctr">
                <a:spcBef>
                  <a:spcPts val="0"/>
                </a:spcBef>
                <a:spcAft>
                  <a:spcPts val="0"/>
                </a:spcAft>
                <a:buNone/>
              </a:pPr>
              <a:r>
                <a:rPr lang="en-US" sz="1400">
                  <a:solidFill>
                    <a:schemeClr val="lt1"/>
                  </a:solidFill>
                  <a:latin typeface="Calibri"/>
                  <a:ea typeface="Calibri"/>
                  <a:cs typeface="Calibri"/>
                  <a:sym typeface="Calibri"/>
                </a:rPr>
                <a:t>Group &amp; Zero</a:t>
              </a:r>
              <a:endParaRPr/>
            </a:p>
          </p:txBody>
        </p:sp>
        <p:sp>
          <p:nvSpPr>
            <p:cNvPr id="295" name="Google Shape;295;p31"/>
            <p:cNvSpPr/>
            <p:nvPr/>
          </p:nvSpPr>
          <p:spPr>
            <a:xfrm>
              <a:off x="8763671" y="1817149"/>
              <a:ext cx="1492384" cy="648647"/>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5</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Practice</a:t>
              </a:r>
              <a:endParaRPr/>
            </a:p>
          </p:txBody>
        </p:sp>
        <p:sp>
          <p:nvSpPr>
            <p:cNvPr id="296" name="Google Shape;296;p31"/>
            <p:cNvSpPr/>
            <p:nvPr/>
          </p:nvSpPr>
          <p:spPr>
            <a:xfrm>
              <a:off x="10562780" y="1817153"/>
              <a:ext cx="1492384" cy="648643"/>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6</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Qual</a:t>
              </a:r>
              <a:endParaRPr/>
            </a:p>
          </p:txBody>
        </p:sp>
      </p:grpSp>
      <p:sp>
        <p:nvSpPr>
          <p:cNvPr id="297" name="Google Shape;297;p31"/>
          <p:cNvSpPr/>
          <p:nvPr/>
        </p:nvSpPr>
        <p:spPr>
          <a:xfrm>
            <a:off x="4824588" y="7468"/>
            <a:ext cx="1691640" cy="950452"/>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4</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Group &amp; Zero</a:t>
            </a:r>
            <a:endParaRPr/>
          </a:p>
        </p:txBody>
      </p:sp>
      <p:sp>
        <p:nvSpPr>
          <p:cNvPr id="298" name="Google Shape;298;p31"/>
          <p:cNvSpPr txBox="1"/>
          <p:nvPr/>
        </p:nvSpPr>
        <p:spPr>
          <a:xfrm>
            <a:off x="169772" y="5915984"/>
            <a:ext cx="5075570" cy="830997"/>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400">
                <a:solidFill>
                  <a:srgbClr val="FF0000"/>
                </a:solidFill>
                <a:latin typeface="Calibri"/>
                <a:ea typeface="Calibri"/>
                <a:cs typeface="Calibri"/>
                <a:sym typeface="Calibri"/>
              </a:rPr>
              <a:t>This table is a REQUIREMENT before any live-fire event - TC 3-20.0 Para 3-5</a:t>
            </a:r>
            <a:endParaRPr/>
          </a:p>
        </p:txBody>
      </p:sp>
      <p:pic>
        <p:nvPicPr>
          <p:cNvPr id="299" name="Google Shape;299;p31"/>
          <p:cNvPicPr preferRelativeResize="0"/>
          <p:nvPr/>
        </p:nvPicPr>
        <p:blipFill rotWithShape="1">
          <a:blip r:embed="rId3">
            <a:alphaModFix/>
          </a:blip>
          <a:srcRect b="0" l="0" r="0" t="0"/>
          <a:stretch/>
        </p:blipFill>
        <p:spPr>
          <a:xfrm>
            <a:off x="9570344" y="1006562"/>
            <a:ext cx="2200273" cy="2944483"/>
          </a:xfrm>
          <a:prstGeom prst="rect">
            <a:avLst/>
          </a:prstGeom>
          <a:noFill/>
          <a:ln>
            <a:noFill/>
          </a:ln>
        </p:spPr>
      </p:pic>
      <p:pic>
        <p:nvPicPr>
          <p:cNvPr id="300" name="Google Shape;300;p31"/>
          <p:cNvPicPr preferRelativeResize="0"/>
          <p:nvPr/>
        </p:nvPicPr>
        <p:blipFill rotWithShape="1">
          <a:blip r:embed="rId4">
            <a:alphaModFix/>
          </a:blip>
          <a:srcRect b="0" l="0" r="0" t="0"/>
          <a:stretch/>
        </p:blipFill>
        <p:spPr>
          <a:xfrm>
            <a:off x="2645695" y="1044320"/>
            <a:ext cx="2054429" cy="2793101"/>
          </a:xfrm>
          <a:prstGeom prst="rect">
            <a:avLst/>
          </a:prstGeom>
          <a:noFill/>
          <a:ln>
            <a:noFill/>
          </a:ln>
        </p:spPr>
      </p:pic>
      <p:pic>
        <p:nvPicPr>
          <p:cNvPr descr="Sig Sauer Unveils Civilian Version of Army's M18 Modular Handgun System |  Military.com" id="301" name="Google Shape;301;p31"/>
          <p:cNvPicPr preferRelativeResize="0"/>
          <p:nvPr/>
        </p:nvPicPr>
        <p:blipFill rotWithShape="1">
          <a:blip r:embed="rId5">
            <a:alphaModFix/>
          </a:blip>
          <a:srcRect b="0" l="15426" r="14007" t="0"/>
          <a:stretch/>
        </p:blipFill>
        <p:spPr>
          <a:xfrm>
            <a:off x="7496986" y="1883128"/>
            <a:ext cx="1978944" cy="1869582"/>
          </a:xfrm>
          <a:prstGeom prst="rect">
            <a:avLst/>
          </a:prstGeom>
          <a:noFill/>
          <a:ln>
            <a:noFill/>
          </a:ln>
        </p:spPr>
      </p:pic>
      <p:pic>
        <p:nvPicPr>
          <p:cNvPr descr="M4A1 | FN®" id="302" name="Google Shape;302;p31"/>
          <p:cNvPicPr preferRelativeResize="0"/>
          <p:nvPr/>
        </p:nvPicPr>
        <p:blipFill rotWithShape="1">
          <a:blip r:embed="rId6">
            <a:alphaModFix/>
          </a:blip>
          <a:srcRect b="0" l="0" r="0" t="0"/>
          <a:stretch/>
        </p:blipFill>
        <p:spPr>
          <a:xfrm>
            <a:off x="-30873" y="2644585"/>
            <a:ext cx="2649319" cy="1103883"/>
          </a:xfrm>
          <a:prstGeom prst="rect">
            <a:avLst/>
          </a:prstGeom>
          <a:noFill/>
          <a:ln>
            <a:noFill/>
          </a:ln>
        </p:spPr>
      </p:pic>
      <p:pic>
        <p:nvPicPr>
          <p:cNvPr descr="Image result for m249ar png" id="303" name="Google Shape;303;p31"/>
          <p:cNvPicPr preferRelativeResize="0"/>
          <p:nvPr/>
        </p:nvPicPr>
        <p:blipFill rotWithShape="1">
          <a:blip r:embed="rId7">
            <a:alphaModFix/>
          </a:blip>
          <a:srcRect b="0" l="0" r="0" t="0"/>
          <a:stretch/>
        </p:blipFill>
        <p:spPr>
          <a:xfrm>
            <a:off x="68425" y="1621834"/>
            <a:ext cx="2558341" cy="1172573"/>
          </a:xfrm>
          <a:prstGeom prst="rect">
            <a:avLst/>
          </a:prstGeom>
          <a:noFill/>
          <a:ln>
            <a:noFill/>
          </a:ln>
        </p:spPr>
      </p:pic>
      <p:sp>
        <p:nvSpPr>
          <p:cNvPr id="304" name="Google Shape;304;p31"/>
          <p:cNvSpPr txBox="1"/>
          <p:nvPr/>
        </p:nvSpPr>
        <p:spPr>
          <a:xfrm>
            <a:off x="3313996" y="658744"/>
            <a:ext cx="71782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25M</a:t>
            </a:r>
            <a:endParaRPr/>
          </a:p>
        </p:txBody>
      </p:sp>
      <p:sp>
        <p:nvSpPr>
          <p:cNvPr id="305" name="Google Shape;305;p31"/>
          <p:cNvSpPr txBox="1"/>
          <p:nvPr/>
        </p:nvSpPr>
        <p:spPr>
          <a:xfrm>
            <a:off x="10323811" y="707362"/>
            <a:ext cx="69333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10M</a:t>
            </a:r>
            <a:endParaRPr/>
          </a:p>
        </p:txBody>
      </p:sp>
      <p:pic>
        <p:nvPicPr>
          <p:cNvPr id="306" name="Google Shape;306;p31"/>
          <p:cNvPicPr preferRelativeResize="0"/>
          <p:nvPr/>
        </p:nvPicPr>
        <p:blipFill rotWithShape="1">
          <a:blip r:embed="rId8">
            <a:alphaModFix/>
          </a:blip>
          <a:srcRect b="0" l="0" r="0" t="0"/>
          <a:stretch/>
        </p:blipFill>
        <p:spPr>
          <a:xfrm>
            <a:off x="5837558" y="3909099"/>
            <a:ext cx="1357339" cy="1681162"/>
          </a:xfrm>
          <a:prstGeom prst="rect">
            <a:avLst/>
          </a:prstGeom>
          <a:noFill/>
          <a:ln>
            <a:noFill/>
          </a:ln>
        </p:spPr>
      </p:pic>
      <p:sp>
        <p:nvSpPr>
          <p:cNvPr id="307" name="Google Shape;307;p31"/>
          <p:cNvSpPr txBox="1"/>
          <p:nvPr/>
        </p:nvSpPr>
        <p:spPr>
          <a:xfrm>
            <a:off x="8582489" y="4311198"/>
            <a:ext cx="3482643" cy="9233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dk1"/>
                </a:solidFill>
                <a:latin typeface="Calibri"/>
                <a:ea typeface="Calibri"/>
                <a:cs typeface="Calibri"/>
                <a:sym typeface="Calibri"/>
              </a:rPr>
              <a:t>Pistol Grouping Standard:</a:t>
            </a:r>
            <a:endParaRPr/>
          </a:p>
          <a:p>
            <a:pPr indent="0" lvl="0" marL="0" marR="0" rtl="0" algn="ctr">
              <a:spcBef>
                <a:spcPts val="0"/>
              </a:spcBef>
              <a:spcAft>
                <a:spcPts val="0"/>
              </a:spcAft>
              <a:buNone/>
            </a:pPr>
            <a:r>
              <a:rPr lang="en-US" sz="1800">
                <a:solidFill>
                  <a:srgbClr val="000000"/>
                </a:solidFill>
                <a:latin typeface="Calibri"/>
                <a:ea typeface="Calibri"/>
                <a:cs typeface="Calibri"/>
                <a:sym typeface="Calibri"/>
              </a:rPr>
              <a:t>3 out of 4 rounds</a:t>
            </a:r>
            <a:r>
              <a:rPr b="0" i="0" lang="en-US" sz="1800" u="none" strike="noStrike">
                <a:solidFill>
                  <a:srgbClr val="000000"/>
                </a:solidFill>
                <a:latin typeface="Calibri"/>
                <a:ea typeface="Calibri"/>
                <a:cs typeface="Calibri"/>
                <a:sym typeface="Calibri"/>
              </a:rPr>
              <a:t> inside the 8-in ring </a:t>
            </a:r>
            <a:r>
              <a:rPr lang="en-US" sz="1800">
                <a:solidFill>
                  <a:srgbClr val="000000"/>
                </a:solidFill>
                <a:latin typeface="Calibri"/>
                <a:ea typeface="Calibri"/>
                <a:cs typeface="Calibri"/>
                <a:sym typeface="Calibri"/>
              </a:rPr>
              <a:t>in 4 of 5 </a:t>
            </a:r>
            <a:r>
              <a:rPr b="0" i="0" lang="en-US" sz="1800" u="none" strike="noStrike">
                <a:solidFill>
                  <a:srgbClr val="000000"/>
                </a:solidFill>
                <a:latin typeface="Calibri"/>
                <a:ea typeface="Calibri"/>
                <a:cs typeface="Calibri"/>
                <a:sym typeface="Calibri"/>
              </a:rPr>
              <a:t>shot groups. </a:t>
            </a:r>
            <a:endParaRPr/>
          </a:p>
        </p:txBody>
      </p:sp>
      <p:sp>
        <p:nvSpPr>
          <p:cNvPr id="308" name="Google Shape;308;p31"/>
          <p:cNvSpPr txBox="1"/>
          <p:nvPr/>
        </p:nvSpPr>
        <p:spPr>
          <a:xfrm>
            <a:off x="663913" y="3914846"/>
            <a:ext cx="3621392" cy="175432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dk1"/>
                </a:solidFill>
                <a:latin typeface="Calibri"/>
                <a:ea typeface="Calibri"/>
                <a:cs typeface="Calibri"/>
                <a:sym typeface="Calibri"/>
              </a:rPr>
              <a:t>M4/ M249 Grouping Standard:</a:t>
            </a:r>
            <a:endParaRPr/>
          </a:p>
          <a:p>
            <a:pPr indent="0" lvl="0" marL="0" marR="0" rtl="0" algn="ctr">
              <a:spcBef>
                <a:spcPts val="0"/>
              </a:spcBef>
              <a:spcAft>
                <a:spcPts val="0"/>
              </a:spcAft>
              <a:buNone/>
            </a:pPr>
            <a:r>
              <a:rPr lang="en-US" sz="1800">
                <a:solidFill>
                  <a:schemeClr val="dk1"/>
                </a:solidFill>
                <a:latin typeface="Calibri"/>
                <a:ea typeface="Calibri"/>
                <a:cs typeface="Calibri"/>
                <a:sym typeface="Calibri"/>
              </a:rPr>
              <a:t>4 out of 5 rounds in 2 consecutive shot groups within a 4 MOA circle.</a:t>
            </a:r>
            <a:endParaRPr/>
          </a:p>
          <a:p>
            <a:pPr indent="0" lvl="0" marL="0" marR="0" rtl="0" algn="ctr">
              <a:spcBef>
                <a:spcPts val="0"/>
              </a:spcBef>
              <a:spcAft>
                <a:spcPts val="0"/>
              </a:spcAft>
              <a:buNone/>
            </a:pPr>
            <a:r>
              <a:rPr b="1" lang="en-US" sz="1800">
                <a:solidFill>
                  <a:schemeClr val="dk1"/>
                </a:solidFill>
                <a:latin typeface="Calibri"/>
                <a:ea typeface="Calibri"/>
                <a:cs typeface="Calibri"/>
                <a:sym typeface="Calibri"/>
              </a:rPr>
              <a:t>Zero Standard:</a:t>
            </a:r>
            <a:endParaRPr/>
          </a:p>
          <a:p>
            <a:pPr indent="0" lvl="0" marL="0" marR="0" rtl="0" algn="ctr">
              <a:spcBef>
                <a:spcPts val="0"/>
              </a:spcBef>
              <a:spcAft>
                <a:spcPts val="0"/>
              </a:spcAft>
              <a:buNone/>
            </a:pPr>
            <a:r>
              <a:rPr lang="en-US" sz="1800">
                <a:solidFill>
                  <a:schemeClr val="dk1"/>
                </a:solidFill>
                <a:latin typeface="Calibri"/>
                <a:ea typeface="Calibri"/>
                <a:cs typeface="Calibri"/>
                <a:sym typeface="Calibri"/>
              </a:rPr>
              <a:t>Same as above, but with  appropriate point of impact.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Goals</a:t>
            </a:r>
            <a:endParaRPr b="1"/>
          </a:p>
        </p:txBody>
      </p:sp>
      <p:sp>
        <p:nvSpPr>
          <p:cNvPr id="95" name="Google Shape;95;p14"/>
          <p:cNvSpPr txBox="1"/>
          <p:nvPr>
            <p:ph idx="1" type="body"/>
          </p:nvPr>
        </p:nvSpPr>
        <p:spPr>
          <a:xfrm>
            <a:off x="838200" y="1825625"/>
            <a:ext cx="11151742" cy="2212119"/>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Conceptualize changes in the Individual Weapons Training Strategy (IWTS)</a:t>
            </a:r>
            <a:endParaRPr/>
          </a:p>
          <a:p>
            <a:pPr indent="-228600" lvl="0" marL="228600" rtl="0" algn="l">
              <a:lnSpc>
                <a:spcPct val="90000"/>
              </a:lnSpc>
              <a:spcBef>
                <a:spcPts val="1000"/>
              </a:spcBef>
              <a:spcAft>
                <a:spcPts val="0"/>
              </a:spcAft>
              <a:buClr>
                <a:schemeClr val="dk1"/>
              </a:buClr>
              <a:buSzPts val="2800"/>
              <a:buChar char="•"/>
            </a:pPr>
            <a:r>
              <a:rPr lang="en-US"/>
              <a:t>Understand changes in Rifle/ Carbine/ Auto Rifle Qualification</a:t>
            </a:r>
            <a:endParaRPr/>
          </a:p>
          <a:p>
            <a:pPr indent="-228600" lvl="0" marL="228600" rtl="0" algn="l">
              <a:lnSpc>
                <a:spcPct val="90000"/>
              </a:lnSpc>
              <a:spcBef>
                <a:spcPts val="1000"/>
              </a:spcBef>
              <a:spcAft>
                <a:spcPts val="0"/>
              </a:spcAft>
              <a:buClr>
                <a:schemeClr val="dk1"/>
              </a:buClr>
              <a:buSzPts val="2800"/>
              <a:buChar char="•"/>
            </a:pPr>
            <a:r>
              <a:rPr lang="en-US"/>
              <a:t>Allow soldiers at all levels to take initiative and assist in the execution of the range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grpSp>
        <p:nvGrpSpPr>
          <p:cNvPr id="314" name="Google Shape;314;p32"/>
          <p:cNvGrpSpPr/>
          <p:nvPr/>
        </p:nvGrpSpPr>
        <p:grpSpPr>
          <a:xfrm>
            <a:off x="5670408" y="5738525"/>
            <a:ext cx="6521592" cy="1119475"/>
            <a:chOff x="1458928" y="1711882"/>
            <a:chExt cx="10703176" cy="1119475"/>
          </a:xfrm>
        </p:grpSpPr>
        <p:sp>
          <p:nvSpPr>
            <p:cNvPr id="315" name="Google Shape;315;p32"/>
            <p:cNvSpPr/>
            <p:nvPr/>
          </p:nvSpPr>
          <p:spPr>
            <a:xfrm>
              <a:off x="6828046" y="1714752"/>
              <a:ext cx="5334058" cy="1103883"/>
            </a:xfrm>
            <a:prstGeom prst="rect">
              <a:avLst/>
            </a:prstGeom>
            <a:solidFill>
              <a:srgbClr val="C4E0B2"/>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Run</a:t>
              </a:r>
              <a:endParaRPr/>
            </a:p>
          </p:txBody>
        </p:sp>
        <p:sp>
          <p:nvSpPr>
            <p:cNvPr id="316" name="Google Shape;316;p32"/>
            <p:cNvSpPr/>
            <p:nvPr/>
          </p:nvSpPr>
          <p:spPr>
            <a:xfrm>
              <a:off x="5020891" y="1711882"/>
              <a:ext cx="1772097" cy="1103883"/>
            </a:xfrm>
            <a:prstGeom prst="rect">
              <a:avLst/>
            </a:prstGeom>
            <a:solidFill>
              <a:srgbClr val="D8E2F3"/>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Walk</a:t>
              </a:r>
              <a:endParaRPr/>
            </a:p>
          </p:txBody>
        </p:sp>
        <p:sp>
          <p:nvSpPr>
            <p:cNvPr id="317" name="Google Shape;317;p32"/>
            <p:cNvSpPr/>
            <p:nvPr/>
          </p:nvSpPr>
          <p:spPr>
            <a:xfrm>
              <a:off x="1458928" y="1727474"/>
              <a:ext cx="3534951" cy="1103883"/>
            </a:xfrm>
            <a:prstGeom prst="rect">
              <a:avLst/>
            </a:prstGeom>
            <a:solidFill>
              <a:srgbClr val="F7CAAC"/>
            </a:solidFill>
            <a:ln cap="flat" cmpd="sng" w="12700">
              <a:solidFill>
                <a:srgbClr val="AC5B23"/>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Crawl</a:t>
              </a:r>
              <a:endParaRPr/>
            </a:p>
          </p:txBody>
        </p:sp>
        <p:sp>
          <p:nvSpPr>
            <p:cNvPr id="318" name="Google Shape;318;p32"/>
            <p:cNvSpPr/>
            <p:nvPr/>
          </p:nvSpPr>
          <p:spPr>
            <a:xfrm>
              <a:off x="1565868" y="1817156"/>
              <a:ext cx="1493749" cy="648642"/>
            </a:xfrm>
            <a:prstGeom prst="rect">
              <a:avLst/>
            </a:prstGeom>
            <a:solidFill>
              <a:srgbClr val="F4B08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1</a:t>
              </a:r>
              <a:br>
                <a:rPr lang="en-US" sz="1800">
                  <a:solidFill>
                    <a:srgbClr val="000000"/>
                  </a:solidFill>
                  <a:latin typeface="Calibri"/>
                  <a:ea typeface="Calibri"/>
                  <a:cs typeface="Calibri"/>
                  <a:sym typeface="Calibri"/>
                </a:rPr>
              </a:br>
              <a:r>
                <a:rPr lang="en-US" sz="1400">
                  <a:solidFill>
                    <a:srgbClr val="000000"/>
                  </a:solidFill>
                  <a:latin typeface="Calibri"/>
                  <a:ea typeface="Calibri"/>
                  <a:cs typeface="Calibri"/>
                  <a:sym typeface="Calibri"/>
                </a:rPr>
                <a:t>PMI&amp;E</a:t>
              </a:r>
              <a:endParaRPr sz="1800">
                <a:solidFill>
                  <a:srgbClr val="000000"/>
                </a:solidFill>
                <a:latin typeface="Calibri"/>
                <a:ea typeface="Calibri"/>
                <a:cs typeface="Calibri"/>
                <a:sym typeface="Calibri"/>
              </a:endParaRPr>
            </a:p>
          </p:txBody>
        </p:sp>
        <p:sp>
          <p:nvSpPr>
            <p:cNvPr id="319" name="Google Shape;319;p32"/>
            <p:cNvSpPr/>
            <p:nvPr/>
          </p:nvSpPr>
          <p:spPr>
            <a:xfrm>
              <a:off x="3366343" y="1817153"/>
              <a:ext cx="1492384" cy="648643"/>
            </a:xfrm>
            <a:prstGeom prst="rect">
              <a:avLst/>
            </a:prstGeom>
            <a:solidFill>
              <a:srgbClr val="F4B08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2</a:t>
              </a:r>
              <a:endParaRPr sz="7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PLFS</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0" name="Google Shape;320;p32"/>
            <p:cNvSpPr/>
            <p:nvPr/>
          </p:nvSpPr>
          <p:spPr>
            <a:xfrm>
              <a:off x="5165450" y="1817151"/>
              <a:ext cx="1492384" cy="648645"/>
            </a:xfrm>
            <a:prstGeom prst="rect">
              <a:avLst/>
            </a:prstGeom>
            <a:solidFill>
              <a:srgbClr val="8DA9DB"/>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3</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Drills</a:t>
              </a:r>
              <a:endParaRPr/>
            </a:p>
          </p:txBody>
        </p:sp>
        <p:sp>
          <p:nvSpPr>
            <p:cNvPr id="321" name="Google Shape;321;p32"/>
            <p:cNvSpPr/>
            <p:nvPr/>
          </p:nvSpPr>
          <p:spPr>
            <a:xfrm>
              <a:off x="6964561" y="1817150"/>
              <a:ext cx="1492384" cy="833583"/>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4</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Group &amp; Zero</a:t>
              </a:r>
              <a:endParaRPr/>
            </a:p>
          </p:txBody>
        </p:sp>
        <p:sp>
          <p:nvSpPr>
            <p:cNvPr id="322" name="Google Shape;322;p32"/>
            <p:cNvSpPr/>
            <p:nvPr/>
          </p:nvSpPr>
          <p:spPr>
            <a:xfrm>
              <a:off x="8763671" y="1817149"/>
              <a:ext cx="1492384" cy="648647"/>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5</a:t>
              </a:r>
              <a:endParaRPr sz="1200">
                <a:solidFill>
                  <a:schemeClr val="lt1"/>
                </a:solidFill>
                <a:latin typeface="Calibri"/>
                <a:ea typeface="Calibri"/>
                <a:cs typeface="Calibri"/>
                <a:sym typeface="Calibri"/>
              </a:endParaRPr>
            </a:p>
            <a:p>
              <a:pPr indent="0" lvl="0" marL="0" marR="0" rtl="0" algn="ctr">
                <a:spcBef>
                  <a:spcPts val="0"/>
                </a:spcBef>
                <a:spcAft>
                  <a:spcPts val="0"/>
                </a:spcAft>
                <a:buNone/>
              </a:pPr>
              <a:r>
                <a:rPr lang="en-US" sz="1400">
                  <a:solidFill>
                    <a:schemeClr val="lt1"/>
                  </a:solidFill>
                  <a:latin typeface="Calibri"/>
                  <a:ea typeface="Calibri"/>
                  <a:cs typeface="Calibri"/>
                  <a:sym typeface="Calibri"/>
                </a:rPr>
                <a:t>Practice</a:t>
              </a:r>
              <a:endParaRPr/>
            </a:p>
          </p:txBody>
        </p:sp>
        <p:sp>
          <p:nvSpPr>
            <p:cNvPr id="323" name="Google Shape;323;p32"/>
            <p:cNvSpPr/>
            <p:nvPr/>
          </p:nvSpPr>
          <p:spPr>
            <a:xfrm>
              <a:off x="10562780" y="1817153"/>
              <a:ext cx="1492384" cy="648643"/>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6</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Qual</a:t>
              </a:r>
              <a:endParaRPr/>
            </a:p>
          </p:txBody>
        </p:sp>
      </p:grpSp>
      <p:sp>
        <p:nvSpPr>
          <p:cNvPr id="324" name="Google Shape;324;p32"/>
          <p:cNvSpPr txBox="1"/>
          <p:nvPr/>
        </p:nvSpPr>
        <p:spPr>
          <a:xfrm>
            <a:off x="769222" y="1613118"/>
            <a:ext cx="9797720" cy="2677656"/>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Confirm zero at distance – Targets in “bob” mode. Must be able to hit 4 out of 5 Targets (Technically, this is part of Table 4).</a:t>
            </a:r>
            <a:endParaRPr/>
          </a:p>
          <a:p>
            <a:pPr indent="-285750" lvl="0" marL="285750" marR="0" rtl="0" algn="l">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Last chance to tweak technique before qual.</a:t>
            </a:r>
            <a:endParaRPr/>
          </a:p>
          <a:p>
            <a:pPr indent="-285750" lvl="0" marL="285750" marR="0" rtl="0" algn="l">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Utilize DDI ammo to practice clearing malfunctions during practice.</a:t>
            </a:r>
            <a:endParaRPr/>
          </a:p>
          <a:p>
            <a:pPr indent="-285750" lvl="0" marL="285750" marR="0" rtl="0" algn="l">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Should be </a:t>
            </a:r>
            <a:r>
              <a:rPr b="1" lang="en-US" sz="2800">
                <a:solidFill>
                  <a:schemeClr val="dk1"/>
                </a:solidFill>
                <a:latin typeface="Calibri"/>
                <a:ea typeface="Calibri"/>
                <a:cs typeface="Calibri"/>
                <a:sym typeface="Calibri"/>
              </a:rPr>
              <a:t>more</a:t>
            </a:r>
            <a:r>
              <a:rPr lang="en-US" sz="2800">
                <a:solidFill>
                  <a:schemeClr val="dk1"/>
                </a:solidFill>
                <a:latin typeface="Calibri"/>
                <a:ea typeface="Calibri"/>
                <a:cs typeface="Calibri"/>
                <a:sym typeface="Calibri"/>
              </a:rPr>
              <a:t> difficult than qualification.</a:t>
            </a:r>
            <a:endParaRPr/>
          </a:p>
        </p:txBody>
      </p:sp>
      <p:sp>
        <p:nvSpPr>
          <p:cNvPr id="325" name="Google Shape;325;p32"/>
          <p:cNvSpPr/>
          <p:nvPr/>
        </p:nvSpPr>
        <p:spPr>
          <a:xfrm>
            <a:off x="4889748" y="0"/>
            <a:ext cx="1691640" cy="888515"/>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5</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Practice</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33"/>
          <p:cNvSpPr txBox="1"/>
          <p:nvPr>
            <p:ph type="title"/>
          </p:nvPr>
        </p:nvSpPr>
        <p:spPr>
          <a:xfrm>
            <a:off x="270552" y="2766218"/>
            <a:ext cx="11650895"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If a soldier is not able to hit targets during Table 5 – Practice, should they advance to Qual?</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grpSp>
        <p:nvGrpSpPr>
          <p:cNvPr id="336" name="Google Shape;336;p34"/>
          <p:cNvGrpSpPr/>
          <p:nvPr/>
        </p:nvGrpSpPr>
        <p:grpSpPr>
          <a:xfrm>
            <a:off x="5670408" y="5748799"/>
            <a:ext cx="6511318" cy="1113511"/>
            <a:chOff x="1458928" y="1722156"/>
            <a:chExt cx="10686314" cy="1113511"/>
          </a:xfrm>
        </p:grpSpPr>
        <p:sp>
          <p:nvSpPr>
            <p:cNvPr id="337" name="Google Shape;337;p34"/>
            <p:cNvSpPr/>
            <p:nvPr/>
          </p:nvSpPr>
          <p:spPr>
            <a:xfrm>
              <a:off x="6811184" y="1731784"/>
              <a:ext cx="5334058" cy="1103883"/>
            </a:xfrm>
            <a:prstGeom prst="rect">
              <a:avLst/>
            </a:prstGeom>
            <a:solidFill>
              <a:srgbClr val="C4E0B2"/>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Run</a:t>
              </a:r>
              <a:endParaRPr/>
            </a:p>
          </p:txBody>
        </p:sp>
        <p:sp>
          <p:nvSpPr>
            <p:cNvPr id="338" name="Google Shape;338;p34"/>
            <p:cNvSpPr/>
            <p:nvPr/>
          </p:nvSpPr>
          <p:spPr>
            <a:xfrm>
              <a:off x="5020891" y="1722156"/>
              <a:ext cx="1772097" cy="1103883"/>
            </a:xfrm>
            <a:prstGeom prst="rect">
              <a:avLst/>
            </a:prstGeom>
            <a:solidFill>
              <a:srgbClr val="D8E2F3"/>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Walk</a:t>
              </a:r>
              <a:endParaRPr/>
            </a:p>
          </p:txBody>
        </p:sp>
        <p:sp>
          <p:nvSpPr>
            <p:cNvPr id="339" name="Google Shape;339;p34"/>
            <p:cNvSpPr/>
            <p:nvPr/>
          </p:nvSpPr>
          <p:spPr>
            <a:xfrm>
              <a:off x="1458928" y="1727474"/>
              <a:ext cx="3534951" cy="1103883"/>
            </a:xfrm>
            <a:prstGeom prst="rect">
              <a:avLst/>
            </a:prstGeom>
            <a:solidFill>
              <a:srgbClr val="F7CAAC"/>
            </a:solidFill>
            <a:ln cap="flat" cmpd="sng" w="12700">
              <a:solidFill>
                <a:srgbClr val="AC5B23"/>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lang="en-US" sz="2000">
                  <a:solidFill>
                    <a:schemeClr val="dk1"/>
                  </a:solidFill>
                  <a:latin typeface="Calibri"/>
                  <a:ea typeface="Calibri"/>
                  <a:cs typeface="Calibri"/>
                  <a:sym typeface="Calibri"/>
                </a:rPr>
                <a:t>Crawl</a:t>
              </a:r>
              <a:endParaRPr/>
            </a:p>
          </p:txBody>
        </p:sp>
        <p:sp>
          <p:nvSpPr>
            <p:cNvPr id="340" name="Google Shape;340;p34"/>
            <p:cNvSpPr/>
            <p:nvPr/>
          </p:nvSpPr>
          <p:spPr>
            <a:xfrm>
              <a:off x="1565868" y="1817156"/>
              <a:ext cx="1493749" cy="648642"/>
            </a:xfrm>
            <a:prstGeom prst="rect">
              <a:avLst/>
            </a:prstGeom>
            <a:solidFill>
              <a:srgbClr val="F4B08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1</a:t>
              </a:r>
              <a:br>
                <a:rPr lang="en-US" sz="1800">
                  <a:solidFill>
                    <a:srgbClr val="000000"/>
                  </a:solidFill>
                  <a:latin typeface="Calibri"/>
                  <a:ea typeface="Calibri"/>
                  <a:cs typeface="Calibri"/>
                  <a:sym typeface="Calibri"/>
                </a:rPr>
              </a:br>
              <a:r>
                <a:rPr lang="en-US" sz="1400">
                  <a:solidFill>
                    <a:srgbClr val="000000"/>
                  </a:solidFill>
                  <a:latin typeface="Calibri"/>
                  <a:ea typeface="Calibri"/>
                  <a:cs typeface="Calibri"/>
                  <a:sym typeface="Calibri"/>
                </a:rPr>
                <a:t>PMI&amp;E</a:t>
              </a:r>
              <a:endParaRPr sz="1800">
                <a:solidFill>
                  <a:srgbClr val="000000"/>
                </a:solidFill>
                <a:latin typeface="Calibri"/>
                <a:ea typeface="Calibri"/>
                <a:cs typeface="Calibri"/>
                <a:sym typeface="Calibri"/>
              </a:endParaRPr>
            </a:p>
          </p:txBody>
        </p:sp>
        <p:sp>
          <p:nvSpPr>
            <p:cNvPr id="341" name="Google Shape;341;p34"/>
            <p:cNvSpPr/>
            <p:nvPr/>
          </p:nvSpPr>
          <p:spPr>
            <a:xfrm>
              <a:off x="3366343" y="1817153"/>
              <a:ext cx="1492384" cy="648643"/>
            </a:xfrm>
            <a:prstGeom prst="rect">
              <a:avLst/>
            </a:prstGeom>
            <a:solidFill>
              <a:srgbClr val="F4B08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2</a:t>
              </a:r>
              <a:endParaRPr sz="7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PLFS</a:t>
              </a:r>
              <a:endParaRPr/>
            </a:p>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2" name="Google Shape;342;p34"/>
            <p:cNvSpPr/>
            <p:nvPr/>
          </p:nvSpPr>
          <p:spPr>
            <a:xfrm>
              <a:off x="5165450" y="1817151"/>
              <a:ext cx="1492384" cy="648645"/>
            </a:xfrm>
            <a:prstGeom prst="rect">
              <a:avLst/>
            </a:prstGeom>
            <a:solidFill>
              <a:srgbClr val="8DA9DB"/>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3</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Drills</a:t>
              </a:r>
              <a:endParaRPr/>
            </a:p>
          </p:txBody>
        </p:sp>
        <p:sp>
          <p:nvSpPr>
            <p:cNvPr id="343" name="Google Shape;343;p34"/>
            <p:cNvSpPr/>
            <p:nvPr/>
          </p:nvSpPr>
          <p:spPr>
            <a:xfrm>
              <a:off x="6964561" y="1817150"/>
              <a:ext cx="1492384" cy="833583"/>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4</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Group &amp; Zero</a:t>
              </a:r>
              <a:endParaRPr/>
            </a:p>
          </p:txBody>
        </p:sp>
        <p:sp>
          <p:nvSpPr>
            <p:cNvPr id="344" name="Google Shape;344;p34"/>
            <p:cNvSpPr/>
            <p:nvPr/>
          </p:nvSpPr>
          <p:spPr>
            <a:xfrm>
              <a:off x="8763671" y="1817149"/>
              <a:ext cx="1492384" cy="648647"/>
            </a:xfrm>
            <a:prstGeom prst="rect">
              <a:avLst/>
            </a:prstGeom>
            <a:solidFill>
              <a:srgbClr val="A8D08C"/>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rgbClr val="000000"/>
                  </a:solidFill>
                  <a:latin typeface="Calibri"/>
                  <a:ea typeface="Calibri"/>
                  <a:cs typeface="Calibri"/>
                  <a:sym typeface="Calibri"/>
                </a:rPr>
                <a:t>Table 5</a:t>
              </a:r>
              <a:endParaRPr sz="1200">
                <a:solidFill>
                  <a:srgbClr val="000000"/>
                </a:solidFill>
                <a:latin typeface="Calibri"/>
                <a:ea typeface="Calibri"/>
                <a:cs typeface="Calibri"/>
                <a:sym typeface="Calibri"/>
              </a:endParaRPr>
            </a:p>
            <a:p>
              <a:pPr indent="0" lvl="0" marL="0" marR="0" rtl="0" algn="ctr">
                <a:spcBef>
                  <a:spcPts val="0"/>
                </a:spcBef>
                <a:spcAft>
                  <a:spcPts val="0"/>
                </a:spcAft>
                <a:buNone/>
              </a:pPr>
              <a:r>
                <a:rPr lang="en-US" sz="1400">
                  <a:solidFill>
                    <a:srgbClr val="000000"/>
                  </a:solidFill>
                  <a:latin typeface="Calibri"/>
                  <a:ea typeface="Calibri"/>
                  <a:cs typeface="Calibri"/>
                  <a:sym typeface="Calibri"/>
                </a:rPr>
                <a:t>Practice</a:t>
              </a:r>
              <a:endParaRPr/>
            </a:p>
          </p:txBody>
        </p:sp>
        <p:sp>
          <p:nvSpPr>
            <p:cNvPr id="345" name="Google Shape;345;p34"/>
            <p:cNvSpPr/>
            <p:nvPr/>
          </p:nvSpPr>
          <p:spPr>
            <a:xfrm>
              <a:off x="10562780" y="1817153"/>
              <a:ext cx="1492384" cy="648643"/>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Table 6</a:t>
              </a:r>
              <a:endParaRPr sz="1200">
                <a:solidFill>
                  <a:schemeClr val="lt1"/>
                </a:solidFill>
                <a:latin typeface="Calibri"/>
                <a:ea typeface="Calibri"/>
                <a:cs typeface="Calibri"/>
                <a:sym typeface="Calibri"/>
              </a:endParaRPr>
            </a:p>
            <a:p>
              <a:pPr indent="0" lvl="0" marL="0" marR="0" rtl="0" algn="ctr">
                <a:spcBef>
                  <a:spcPts val="0"/>
                </a:spcBef>
                <a:spcAft>
                  <a:spcPts val="0"/>
                </a:spcAft>
                <a:buNone/>
              </a:pPr>
              <a:r>
                <a:rPr lang="en-US" sz="1400">
                  <a:solidFill>
                    <a:schemeClr val="lt1"/>
                  </a:solidFill>
                  <a:latin typeface="Calibri"/>
                  <a:ea typeface="Calibri"/>
                  <a:cs typeface="Calibri"/>
                  <a:sym typeface="Calibri"/>
                </a:rPr>
                <a:t>Qual</a:t>
              </a:r>
              <a:endParaRPr/>
            </a:p>
          </p:txBody>
        </p:sp>
      </p:grpSp>
      <p:sp>
        <p:nvSpPr>
          <p:cNvPr id="346" name="Google Shape;346;p34"/>
          <p:cNvSpPr/>
          <p:nvPr/>
        </p:nvSpPr>
        <p:spPr>
          <a:xfrm>
            <a:off x="4824588" y="1"/>
            <a:ext cx="1691640" cy="893852"/>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lang="en-US" sz="2800">
                <a:solidFill>
                  <a:schemeClr val="lt1"/>
                </a:solidFill>
                <a:latin typeface="Calibri"/>
                <a:ea typeface="Calibri"/>
                <a:cs typeface="Calibri"/>
                <a:sym typeface="Calibri"/>
              </a:rPr>
              <a:t>Table 6</a:t>
            </a:r>
            <a:endParaRPr sz="1800">
              <a:solidFill>
                <a:schemeClr val="lt1"/>
              </a:solidFill>
              <a:latin typeface="Calibri"/>
              <a:ea typeface="Calibri"/>
              <a:cs typeface="Calibri"/>
              <a:sym typeface="Calibri"/>
            </a:endParaRPr>
          </a:p>
          <a:p>
            <a:pPr indent="0" lvl="0" marL="0" marR="0" rtl="0" algn="ctr">
              <a:spcBef>
                <a:spcPts val="0"/>
              </a:spcBef>
              <a:spcAft>
                <a:spcPts val="0"/>
              </a:spcAft>
              <a:buNone/>
            </a:pPr>
            <a:r>
              <a:rPr lang="en-US" sz="1800">
                <a:solidFill>
                  <a:schemeClr val="lt1"/>
                </a:solidFill>
                <a:latin typeface="Calibri"/>
                <a:ea typeface="Calibri"/>
                <a:cs typeface="Calibri"/>
                <a:sym typeface="Calibri"/>
              </a:rPr>
              <a:t>Qualification</a:t>
            </a:r>
            <a:endParaRPr/>
          </a:p>
        </p:txBody>
      </p:sp>
      <p:pic>
        <p:nvPicPr>
          <p:cNvPr id="347" name="Google Shape;347;p34"/>
          <p:cNvPicPr preferRelativeResize="0"/>
          <p:nvPr/>
        </p:nvPicPr>
        <p:blipFill rotWithShape="1">
          <a:blip r:embed="rId3">
            <a:alphaModFix/>
          </a:blip>
          <a:srcRect b="0" l="0" r="0" t="0"/>
          <a:stretch/>
        </p:blipFill>
        <p:spPr>
          <a:xfrm>
            <a:off x="1558929" y="1026715"/>
            <a:ext cx="8222958" cy="472208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35"/>
          <p:cNvSpPr txBox="1"/>
          <p:nvPr/>
        </p:nvSpPr>
        <p:spPr>
          <a:xfrm>
            <a:off x="338889" y="1859339"/>
            <a:ext cx="11514221" cy="313932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6600">
                <a:solidFill>
                  <a:schemeClr val="dk1"/>
                </a:solidFill>
                <a:latin typeface="Calibri"/>
                <a:ea typeface="Calibri"/>
                <a:cs typeface="Calibri"/>
                <a:sym typeface="Calibri"/>
              </a:rPr>
              <a:t>What changes did you notice compared to the old course of fire?</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pic>
        <p:nvPicPr>
          <p:cNvPr id="358" name="Google Shape;358;p36"/>
          <p:cNvPicPr preferRelativeResize="0"/>
          <p:nvPr/>
        </p:nvPicPr>
        <p:blipFill rotWithShape="1">
          <a:blip r:embed="rId3">
            <a:alphaModFix/>
          </a:blip>
          <a:srcRect b="0" l="0" r="0" t="0"/>
          <a:stretch/>
        </p:blipFill>
        <p:spPr>
          <a:xfrm>
            <a:off x="298938" y="2886288"/>
            <a:ext cx="4872892" cy="3781731"/>
          </a:xfrm>
          <a:prstGeom prst="rect">
            <a:avLst/>
          </a:prstGeom>
          <a:noFill/>
          <a:ln>
            <a:noFill/>
          </a:ln>
        </p:spPr>
      </p:pic>
      <p:pic>
        <p:nvPicPr>
          <p:cNvPr id="359" name="Google Shape;359;p36"/>
          <p:cNvPicPr preferRelativeResize="0"/>
          <p:nvPr/>
        </p:nvPicPr>
        <p:blipFill rotWithShape="1">
          <a:blip r:embed="rId4">
            <a:alphaModFix/>
          </a:blip>
          <a:srcRect b="0" l="0" r="0" t="0"/>
          <a:stretch/>
        </p:blipFill>
        <p:spPr>
          <a:xfrm>
            <a:off x="8350926" y="2629997"/>
            <a:ext cx="3456353" cy="3827934"/>
          </a:xfrm>
          <a:prstGeom prst="rect">
            <a:avLst/>
          </a:prstGeom>
          <a:noFill/>
          <a:ln>
            <a:noFill/>
          </a:ln>
        </p:spPr>
      </p:pic>
      <p:pic>
        <p:nvPicPr>
          <p:cNvPr id="360" name="Google Shape;360;p36"/>
          <p:cNvPicPr preferRelativeResize="0"/>
          <p:nvPr/>
        </p:nvPicPr>
        <p:blipFill rotWithShape="1">
          <a:blip r:embed="rId5">
            <a:alphaModFix/>
          </a:blip>
          <a:srcRect b="0" l="0" r="0" t="0"/>
          <a:stretch/>
        </p:blipFill>
        <p:spPr>
          <a:xfrm>
            <a:off x="1578708" y="680860"/>
            <a:ext cx="2743200" cy="2018434"/>
          </a:xfrm>
          <a:prstGeom prst="rect">
            <a:avLst/>
          </a:prstGeom>
          <a:noFill/>
          <a:ln>
            <a:noFill/>
          </a:ln>
        </p:spPr>
      </p:pic>
      <p:sp>
        <p:nvSpPr>
          <p:cNvPr id="361" name="Google Shape;361;p36"/>
          <p:cNvSpPr txBox="1"/>
          <p:nvPr/>
        </p:nvSpPr>
        <p:spPr>
          <a:xfrm>
            <a:off x="4828784" y="402921"/>
            <a:ext cx="7054239" cy="193899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400">
                <a:solidFill>
                  <a:schemeClr val="dk1"/>
                </a:solidFill>
                <a:latin typeface="Calibri"/>
                <a:ea typeface="Calibri"/>
                <a:cs typeface="Calibri"/>
                <a:sym typeface="Calibri"/>
              </a:rPr>
              <a:t>Lane Safety – Watch the shooter...Not the targets</a:t>
            </a:r>
            <a:endParaRPr b="1" sz="2400">
              <a:solidFill>
                <a:schemeClr val="dk1"/>
              </a:solidFill>
              <a:latin typeface="Calibri"/>
              <a:ea typeface="Calibri"/>
              <a:cs typeface="Calibri"/>
              <a:sym typeface="Calibri"/>
            </a:endParaRPr>
          </a:p>
          <a:p>
            <a:pPr indent="0" lvl="0" marL="0" marR="0" rtl="0" algn="l">
              <a:spcBef>
                <a:spcPts val="0"/>
              </a:spcBef>
              <a:spcAft>
                <a:spcPts val="0"/>
              </a:spcAft>
              <a:buNone/>
            </a:pPr>
            <a:r>
              <a:t/>
            </a:r>
            <a:endParaRPr b="1" sz="2400">
              <a:solidFill>
                <a:schemeClr val="dk1"/>
              </a:solidFill>
              <a:latin typeface="Calibri"/>
              <a:ea typeface="Calibri"/>
              <a:cs typeface="Calibri"/>
              <a:sym typeface="Calibri"/>
            </a:endParaRPr>
          </a:p>
          <a:p>
            <a:pPr indent="0" lvl="0" marL="0" marR="0" rtl="0" algn="l">
              <a:spcBef>
                <a:spcPts val="0"/>
              </a:spcBef>
              <a:spcAft>
                <a:spcPts val="0"/>
              </a:spcAft>
              <a:buNone/>
            </a:pPr>
            <a:r>
              <a:rPr b="1" lang="en-US" sz="2400">
                <a:solidFill>
                  <a:schemeClr val="dk1"/>
                </a:solidFill>
                <a:latin typeface="Calibri"/>
                <a:ea typeface="Calibri"/>
                <a:cs typeface="Calibri"/>
                <a:sym typeface="Calibri"/>
              </a:rPr>
              <a:t>Lane Safeties </a:t>
            </a:r>
            <a:r>
              <a:rPr b="1" lang="en-US" sz="2400">
                <a:solidFill>
                  <a:srgbClr val="FF0000"/>
                </a:solidFill>
                <a:latin typeface="Calibri"/>
                <a:ea typeface="Calibri"/>
                <a:cs typeface="Calibri"/>
                <a:sym typeface="Calibri"/>
              </a:rPr>
              <a:t>may not</a:t>
            </a:r>
            <a:r>
              <a:rPr b="1" lang="en-US" sz="2400">
                <a:solidFill>
                  <a:schemeClr val="dk1"/>
                </a:solidFill>
                <a:latin typeface="Calibri"/>
                <a:ea typeface="Calibri"/>
                <a:cs typeface="Calibri"/>
                <a:sym typeface="Calibri"/>
              </a:rPr>
              <a:t> call out targets, or give reminders to change positions, or magazines during Qual.</a:t>
            </a:r>
            <a:endParaRPr/>
          </a:p>
        </p:txBody>
      </p:sp>
      <p:sp>
        <p:nvSpPr>
          <p:cNvPr id="362" name="Google Shape;362;p36"/>
          <p:cNvSpPr txBox="1"/>
          <p:nvPr/>
        </p:nvSpPr>
        <p:spPr>
          <a:xfrm>
            <a:off x="5620946" y="4516088"/>
            <a:ext cx="2280863" cy="954107"/>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2800">
                <a:solidFill>
                  <a:schemeClr val="dk1"/>
                </a:solidFill>
                <a:latin typeface="Calibri"/>
                <a:ea typeface="Calibri"/>
                <a:cs typeface="Calibri"/>
                <a:sym typeface="Calibri"/>
              </a:rPr>
              <a:t>What do you think this is?</a:t>
            </a:r>
            <a:endParaRPr/>
          </a:p>
        </p:txBody>
      </p:sp>
      <p:sp>
        <p:nvSpPr>
          <p:cNvPr id="363" name="Google Shape;363;p36"/>
          <p:cNvSpPr/>
          <p:nvPr/>
        </p:nvSpPr>
        <p:spPr>
          <a:xfrm>
            <a:off x="2793589" y="4667986"/>
            <a:ext cx="2743200" cy="482555"/>
          </a:xfrm>
          <a:prstGeom prst="leftArrow">
            <a:avLst>
              <a:gd fmla="val 50000" name="adj1"/>
              <a:gd fmla="val 50000" name="adj2"/>
            </a:avLst>
          </a:prstGeom>
          <a:solidFill>
            <a:srgbClr val="FF0000"/>
          </a:solidFill>
          <a:ln cap="flat" cmpd="sng" w="12700">
            <a:solidFill>
              <a:srgbClr val="17161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37"/>
          <p:cNvSpPr txBox="1"/>
          <p:nvPr/>
        </p:nvSpPr>
        <p:spPr>
          <a:xfrm>
            <a:off x="1232899" y="388952"/>
            <a:ext cx="9554966"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000">
                <a:solidFill>
                  <a:schemeClr val="dk1"/>
                </a:solidFill>
                <a:latin typeface="Calibri"/>
                <a:ea typeface="Calibri"/>
                <a:cs typeface="Calibri"/>
                <a:sym typeface="Calibri"/>
              </a:rPr>
              <a:t>What if I fail to qualify on my first attempt?</a:t>
            </a:r>
            <a:endParaRPr/>
          </a:p>
        </p:txBody>
      </p:sp>
      <p:sp>
        <p:nvSpPr>
          <p:cNvPr id="370" name="Google Shape;370;p37"/>
          <p:cNvSpPr txBox="1"/>
          <p:nvPr/>
        </p:nvSpPr>
        <p:spPr>
          <a:xfrm>
            <a:off x="809297" y="1140431"/>
            <a:ext cx="11252564" cy="2954655"/>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Retrain - </a:t>
            </a:r>
            <a:r>
              <a:rPr b="1" lang="en-US" sz="2400">
                <a:solidFill>
                  <a:srgbClr val="FF0000"/>
                </a:solidFill>
                <a:latin typeface="Calibri"/>
                <a:ea typeface="Calibri"/>
                <a:cs typeface="Calibri"/>
                <a:sym typeface="Calibri"/>
              </a:rPr>
              <a:t>Do NOT just refire!</a:t>
            </a:r>
            <a:endParaRPr sz="2400">
              <a:solidFill>
                <a:srgbClr val="FF0000"/>
              </a:solidFill>
              <a:latin typeface="Calibri"/>
              <a:ea typeface="Calibri"/>
              <a:cs typeface="Calibri"/>
              <a:sym typeface="Calibri"/>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Multiple attempts can be made, but MARKSMAN Badge is the highest level awarded.</a:t>
            </a:r>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May attempt to re-qualify above MARKSMAN Badge after 45 days.</a:t>
            </a:r>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DA Photo and Promotion points limited to MARKSMAN Badge.</a:t>
            </a:r>
            <a:endParaRPr/>
          </a:p>
          <a:p>
            <a:pPr indent="-133350" lvl="0" marL="285750" marR="0" rtl="0" algn="l">
              <a:spcBef>
                <a:spcPts val="0"/>
              </a:spcBef>
              <a:spcAft>
                <a:spcPts val="0"/>
              </a:spcAft>
              <a:buClr>
                <a:schemeClr val="dk1"/>
              </a:buClr>
              <a:buSzPts val="2400"/>
              <a:buFont typeface="Arial"/>
              <a:buNone/>
            </a:pPr>
            <a:r>
              <a:t/>
            </a:r>
            <a:endParaRPr sz="2400">
              <a:solidFill>
                <a:schemeClr val="dk1"/>
              </a:solidFill>
              <a:latin typeface="Calibri"/>
              <a:ea typeface="Calibri"/>
              <a:cs typeface="Calibri"/>
              <a:sym typeface="Calibri"/>
            </a:endParaRPr>
          </a:p>
          <a:p>
            <a:pPr indent="0" lvl="0" marL="0" marR="0" rtl="0" algn="l">
              <a:spcBef>
                <a:spcPts val="0"/>
              </a:spcBef>
              <a:spcAft>
                <a:spcPts val="0"/>
              </a:spcAft>
              <a:buNone/>
            </a:pPr>
            <a:r>
              <a:rPr lang="en-US" sz="2400">
                <a:solidFill>
                  <a:schemeClr val="dk1"/>
                </a:solidFill>
                <a:latin typeface="Calibri"/>
                <a:ea typeface="Calibri"/>
                <a:cs typeface="Calibri"/>
                <a:sym typeface="Calibri"/>
              </a:rPr>
              <a:t>Why? “This provides a better commander assessment on the overall proficiency of their Soldier's and effectiveness of past Unit Training Plans.”  TC 3-20.40 Para 1-75</a:t>
            </a:r>
            <a:endParaRPr/>
          </a:p>
          <a:p>
            <a:pPr indent="-171450" lvl="0" marL="285750" marR="0" rtl="0" algn="l">
              <a:spcBef>
                <a:spcPts val="0"/>
              </a:spcBef>
              <a:spcAft>
                <a:spcPts val="0"/>
              </a:spcAft>
              <a:buClr>
                <a:schemeClr val="dk1"/>
              </a:buClr>
              <a:buSzPts val="1800"/>
              <a:buFont typeface="Arial"/>
              <a:buNone/>
            </a:pPr>
            <a:r>
              <a:t/>
            </a:r>
            <a:endParaRPr sz="1800">
              <a:solidFill>
                <a:schemeClr val="dk1"/>
              </a:solidFill>
              <a:latin typeface="Calibri"/>
              <a:ea typeface="Calibri"/>
              <a:cs typeface="Calibri"/>
              <a:sym typeface="Calibri"/>
            </a:endParaRPr>
          </a:p>
        </p:txBody>
      </p:sp>
      <p:pic>
        <p:nvPicPr>
          <p:cNvPr descr="Image result for army marksmanship badges" id="371" name="Google Shape;371;p37"/>
          <p:cNvPicPr preferRelativeResize="0"/>
          <p:nvPr/>
        </p:nvPicPr>
        <p:blipFill rotWithShape="1">
          <a:blip r:embed="rId3">
            <a:alphaModFix/>
          </a:blip>
          <a:srcRect b="0" l="0" r="26100" t="0"/>
          <a:stretch/>
        </p:blipFill>
        <p:spPr>
          <a:xfrm>
            <a:off x="7716382" y="4651625"/>
            <a:ext cx="3709543" cy="160020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38"/>
          <p:cNvSpPr txBox="1"/>
          <p:nvPr>
            <p:ph type="title"/>
          </p:nvPr>
        </p:nvSpPr>
        <p:spPr>
          <a:xfrm>
            <a:off x="1510534" y="-13895"/>
            <a:ext cx="9392828"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What if I have a Malfunction during Qual?</a:t>
            </a:r>
            <a:endParaRPr/>
          </a:p>
        </p:txBody>
      </p:sp>
      <p:sp>
        <p:nvSpPr>
          <p:cNvPr id="377" name="Google Shape;377;p38"/>
          <p:cNvSpPr/>
          <p:nvPr/>
        </p:nvSpPr>
        <p:spPr>
          <a:xfrm>
            <a:off x="19132" y="1445535"/>
            <a:ext cx="1772156" cy="1621583"/>
          </a:xfrm>
          <a:prstGeom prst="diamond">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100">
                <a:solidFill>
                  <a:schemeClr val="lt1"/>
                </a:solidFill>
                <a:latin typeface="Calibri"/>
                <a:ea typeface="Calibri"/>
                <a:cs typeface="Calibri"/>
                <a:sym typeface="Calibri"/>
              </a:rPr>
              <a:t>Weapons Malfunction?</a:t>
            </a:r>
            <a:endParaRPr/>
          </a:p>
        </p:txBody>
      </p:sp>
      <p:sp>
        <p:nvSpPr>
          <p:cNvPr id="378" name="Google Shape;378;p38"/>
          <p:cNvSpPr/>
          <p:nvPr/>
        </p:nvSpPr>
        <p:spPr>
          <a:xfrm>
            <a:off x="3435978" y="4760969"/>
            <a:ext cx="2343807" cy="1072055"/>
          </a:xfrm>
          <a:prstGeom prst="rect">
            <a:avLst/>
          </a:prstGeom>
          <a:solidFill>
            <a:schemeClr val="accent2"/>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Continue Firing</a:t>
            </a:r>
            <a:endParaRPr/>
          </a:p>
        </p:txBody>
      </p:sp>
      <p:sp>
        <p:nvSpPr>
          <p:cNvPr id="379" name="Google Shape;379;p38"/>
          <p:cNvSpPr/>
          <p:nvPr/>
        </p:nvSpPr>
        <p:spPr>
          <a:xfrm>
            <a:off x="2462633" y="1720300"/>
            <a:ext cx="1233804" cy="1072055"/>
          </a:xfrm>
          <a:prstGeom prst="rect">
            <a:avLst/>
          </a:prstGeom>
          <a:solidFill>
            <a:schemeClr val="accent2"/>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Immediate Action</a:t>
            </a:r>
            <a:endParaRPr/>
          </a:p>
        </p:txBody>
      </p:sp>
      <p:sp>
        <p:nvSpPr>
          <p:cNvPr id="380" name="Google Shape;380;p38"/>
          <p:cNvSpPr/>
          <p:nvPr/>
        </p:nvSpPr>
        <p:spPr>
          <a:xfrm>
            <a:off x="3966698" y="1728510"/>
            <a:ext cx="1282368" cy="1072056"/>
          </a:xfrm>
          <a:prstGeom prst="diamond">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Fixed?</a:t>
            </a:r>
            <a:endParaRPr/>
          </a:p>
        </p:txBody>
      </p:sp>
      <p:sp>
        <p:nvSpPr>
          <p:cNvPr id="381" name="Google Shape;381;p38"/>
          <p:cNvSpPr/>
          <p:nvPr/>
        </p:nvSpPr>
        <p:spPr>
          <a:xfrm>
            <a:off x="5875403" y="1725487"/>
            <a:ext cx="1147722" cy="1072055"/>
          </a:xfrm>
          <a:prstGeom prst="rect">
            <a:avLst/>
          </a:prstGeom>
          <a:solidFill>
            <a:schemeClr val="accent2"/>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Remedial Action</a:t>
            </a:r>
            <a:endParaRPr/>
          </a:p>
        </p:txBody>
      </p:sp>
      <p:cxnSp>
        <p:nvCxnSpPr>
          <p:cNvPr id="382" name="Google Shape;382;p38"/>
          <p:cNvCxnSpPr>
            <a:stCxn id="377" idx="3"/>
            <a:endCxn id="379" idx="1"/>
          </p:cNvCxnSpPr>
          <p:nvPr/>
        </p:nvCxnSpPr>
        <p:spPr>
          <a:xfrm>
            <a:off x="1791288" y="2256326"/>
            <a:ext cx="671400" cy="0"/>
          </a:xfrm>
          <a:prstGeom prst="straightConnector1">
            <a:avLst/>
          </a:prstGeom>
          <a:noFill/>
          <a:ln cap="flat" cmpd="sng" w="28575">
            <a:solidFill>
              <a:schemeClr val="dk1"/>
            </a:solidFill>
            <a:prstDash val="solid"/>
            <a:miter lim="800000"/>
            <a:headEnd len="sm" w="sm" type="none"/>
            <a:tailEnd len="med" w="med" type="triangle"/>
          </a:ln>
        </p:spPr>
      </p:cxnSp>
      <p:cxnSp>
        <p:nvCxnSpPr>
          <p:cNvPr id="383" name="Google Shape;383;p38"/>
          <p:cNvCxnSpPr>
            <a:stCxn id="379" idx="3"/>
            <a:endCxn id="380" idx="1"/>
          </p:cNvCxnSpPr>
          <p:nvPr/>
        </p:nvCxnSpPr>
        <p:spPr>
          <a:xfrm>
            <a:off x="3696437" y="2256327"/>
            <a:ext cx="270300" cy="8100"/>
          </a:xfrm>
          <a:prstGeom prst="straightConnector1">
            <a:avLst/>
          </a:prstGeom>
          <a:noFill/>
          <a:ln cap="flat" cmpd="sng" w="28575">
            <a:solidFill>
              <a:schemeClr val="dk1"/>
            </a:solidFill>
            <a:prstDash val="solid"/>
            <a:miter lim="800000"/>
            <a:headEnd len="sm" w="sm" type="none"/>
            <a:tailEnd len="med" w="med" type="triangle"/>
          </a:ln>
        </p:spPr>
      </p:cxnSp>
      <p:cxnSp>
        <p:nvCxnSpPr>
          <p:cNvPr id="384" name="Google Shape;384;p38"/>
          <p:cNvCxnSpPr>
            <a:stCxn id="380" idx="3"/>
            <a:endCxn id="381" idx="1"/>
          </p:cNvCxnSpPr>
          <p:nvPr/>
        </p:nvCxnSpPr>
        <p:spPr>
          <a:xfrm flipH="1" rot="10800000">
            <a:off x="5249066" y="2261538"/>
            <a:ext cx="626400" cy="3000"/>
          </a:xfrm>
          <a:prstGeom prst="straightConnector1">
            <a:avLst/>
          </a:prstGeom>
          <a:noFill/>
          <a:ln cap="flat" cmpd="sng" w="28575">
            <a:solidFill>
              <a:schemeClr val="dk1"/>
            </a:solidFill>
            <a:prstDash val="solid"/>
            <a:miter lim="800000"/>
            <a:headEnd len="sm" w="sm" type="none"/>
            <a:tailEnd len="med" w="med" type="triangle"/>
          </a:ln>
        </p:spPr>
      </p:cxnSp>
      <p:sp>
        <p:nvSpPr>
          <p:cNvPr id="385" name="Google Shape;385;p38"/>
          <p:cNvSpPr/>
          <p:nvPr/>
        </p:nvSpPr>
        <p:spPr>
          <a:xfrm>
            <a:off x="7189260" y="1732111"/>
            <a:ext cx="1280160" cy="1069848"/>
          </a:xfrm>
          <a:prstGeom prst="diamond">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Fixed?</a:t>
            </a:r>
            <a:endParaRPr/>
          </a:p>
        </p:txBody>
      </p:sp>
      <p:cxnSp>
        <p:nvCxnSpPr>
          <p:cNvPr id="386" name="Google Shape;386;p38"/>
          <p:cNvCxnSpPr>
            <a:stCxn id="377" idx="2"/>
            <a:endCxn id="378" idx="0"/>
          </p:cNvCxnSpPr>
          <p:nvPr/>
        </p:nvCxnSpPr>
        <p:spPr>
          <a:xfrm>
            <a:off x="905210" y="3067118"/>
            <a:ext cx="3702600" cy="1693800"/>
          </a:xfrm>
          <a:prstGeom prst="straightConnector1">
            <a:avLst/>
          </a:prstGeom>
          <a:noFill/>
          <a:ln cap="flat" cmpd="sng" w="28575">
            <a:solidFill>
              <a:schemeClr val="dk1"/>
            </a:solidFill>
            <a:prstDash val="solid"/>
            <a:miter lim="800000"/>
            <a:headEnd len="sm" w="sm" type="none"/>
            <a:tailEnd len="med" w="med" type="triangle"/>
          </a:ln>
        </p:spPr>
      </p:cxnSp>
      <p:cxnSp>
        <p:nvCxnSpPr>
          <p:cNvPr id="387" name="Google Shape;387;p38"/>
          <p:cNvCxnSpPr>
            <a:stCxn id="380" idx="2"/>
            <a:endCxn id="378" idx="0"/>
          </p:cNvCxnSpPr>
          <p:nvPr/>
        </p:nvCxnSpPr>
        <p:spPr>
          <a:xfrm>
            <a:off x="4607882" y="2800566"/>
            <a:ext cx="0" cy="1960500"/>
          </a:xfrm>
          <a:prstGeom prst="straightConnector1">
            <a:avLst/>
          </a:prstGeom>
          <a:noFill/>
          <a:ln cap="flat" cmpd="sng" w="28575">
            <a:solidFill>
              <a:schemeClr val="dk1"/>
            </a:solidFill>
            <a:prstDash val="solid"/>
            <a:miter lim="800000"/>
            <a:headEnd len="sm" w="sm" type="none"/>
            <a:tailEnd len="med" w="med" type="triangle"/>
          </a:ln>
        </p:spPr>
      </p:cxnSp>
      <p:cxnSp>
        <p:nvCxnSpPr>
          <p:cNvPr id="388" name="Google Shape;388;p38"/>
          <p:cNvCxnSpPr>
            <a:stCxn id="385" idx="2"/>
            <a:endCxn id="378" idx="0"/>
          </p:cNvCxnSpPr>
          <p:nvPr/>
        </p:nvCxnSpPr>
        <p:spPr>
          <a:xfrm flipH="1">
            <a:off x="4607940" y="2801959"/>
            <a:ext cx="3221400" cy="1959000"/>
          </a:xfrm>
          <a:prstGeom prst="straightConnector1">
            <a:avLst/>
          </a:prstGeom>
          <a:noFill/>
          <a:ln cap="flat" cmpd="sng" w="28575">
            <a:solidFill>
              <a:schemeClr val="dk1"/>
            </a:solidFill>
            <a:prstDash val="solid"/>
            <a:miter lim="800000"/>
            <a:headEnd len="sm" w="sm" type="none"/>
            <a:tailEnd len="med" w="med" type="triangle"/>
          </a:ln>
        </p:spPr>
      </p:cxnSp>
      <p:cxnSp>
        <p:nvCxnSpPr>
          <p:cNvPr id="389" name="Google Shape;389;p38"/>
          <p:cNvCxnSpPr>
            <a:stCxn id="381" idx="3"/>
            <a:endCxn id="385" idx="1"/>
          </p:cNvCxnSpPr>
          <p:nvPr/>
        </p:nvCxnSpPr>
        <p:spPr>
          <a:xfrm>
            <a:off x="7023125" y="2261514"/>
            <a:ext cx="166200" cy="5400"/>
          </a:xfrm>
          <a:prstGeom prst="straightConnector1">
            <a:avLst/>
          </a:prstGeom>
          <a:noFill/>
          <a:ln cap="flat" cmpd="sng" w="28575">
            <a:solidFill>
              <a:schemeClr val="dk1"/>
            </a:solidFill>
            <a:prstDash val="solid"/>
            <a:miter lim="800000"/>
            <a:headEnd len="sm" w="sm" type="none"/>
            <a:tailEnd len="med" w="med" type="triangle"/>
          </a:ln>
        </p:spPr>
      </p:cxnSp>
      <p:sp>
        <p:nvSpPr>
          <p:cNvPr id="390" name="Google Shape;390;p38"/>
          <p:cNvSpPr/>
          <p:nvPr/>
        </p:nvSpPr>
        <p:spPr>
          <a:xfrm>
            <a:off x="9316422" y="1200734"/>
            <a:ext cx="2617666" cy="2117041"/>
          </a:xfrm>
          <a:prstGeom prst="diamond">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600">
                <a:solidFill>
                  <a:schemeClr val="lt1"/>
                </a:solidFill>
                <a:latin typeface="Calibri"/>
                <a:ea typeface="Calibri"/>
                <a:cs typeface="Calibri"/>
                <a:sym typeface="Calibri"/>
              </a:rPr>
              <a:t>Weapon Needs Replacement/ Repair?</a:t>
            </a:r>
            <a:endParaRPr/>
          </a:p>
        </p:txBody>
      </p:sp>
      <p:sp>
        <p:nvSpPr>
          <p:cNvPr id="391" name="Google Shape;391;p38"/>
          <p:cNvSpPr/>
          <p:nvPr/>
        </p:nvSpPr>
        <p:spPr>
          <a:xfrm>
            <a:off x="7449133" y="4747745"/>
            <a:ext cx="2069948" cy="1072055"/>
          </a:xfrm>
          <a:prstGeom prst="rect">
            <a:avLst/>
          </a:prstGeom>
          <a:solidFill>
            <a:schemeClr val="accent2"/>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OIC Grants Refire</a:t>
            </a:r>
            <a:endParaRPr/>
          </a:p>
        </p:txBody>
      </p:sp>
      <p:cxnSp>
        <p:nvCxnSpPr>
          <p:cNvPr id="392" name="Google Shape;392;p38"/>
          <p:cNvCxnSpPr>
            <a:stCxn id="385" idx="3"/>
            <a:endCxn id="390" idx="1"/>
          </p:cNvCxnSpPr>
          <p:nvPr/>
        </p:nvCxnSpPr>
        <p:spPr>
          <a:xfrm flipH="1" rot="10800000">
            <a:off x="8469420" y="2259235"/>
            <a:ext cx="846900" cy="7800"/>
          </a:xfrm>
          <a:prstGeom prst="straightConnector1">
            <a:avLst/>
          </a:prstGeom>
          <a:noFill/>
          <a:ln cap="flat" cmpd="sng" w="28575">
            <a:solidFill>
              <a:schemeClr val="dk1"/>
            </a:solidFill>
            <a:prstDash val="solid"/>
            <a:miter lim="800000"/>
            <a:headEnd len="sm" w="sm" type="none"/>
            <a:tailEnd len="med" w="med" type="triangle"/>
          </a:ln>
        </p:spPr>
      </p:cxnSp>
      <p:cxnSp>
        <p:nvCxnSpPr>
          <p:cNvPr id="393" name="Google Shape;393;p38"/>
          <p:cNvCxnSpPr>
            <a:stCxn id="390" idx="2"/>
            <a:endCxn id="391" idx="0"/>
          </p:cNvCxnSpPr>
          <p:nvPr/>
        </p:nvCxnSpPr>
        <p:spPr>
          <a:xfrm flipH="1">
            <a:off x="8484155" y="3317775"/>
            <a:ext cx="2141100" cy="1430100"/>
          </a:xfrm>
          <a:prstGeom prst="straightConnector1">
            <a:avLst/>
          </a:prstGeom>
          <a:noFill/>
          <a:ln cap="flat" cmpd="sng" w="28575">
            <a:solidFill>
              <a:schemeClr val="dk1"/>
            </a:solidFill>
            <a:prstDash val="solid"/>
            <a:miter lim="800000"/>
            <a:headEnd len="sm" w="sm" type="none"/>
            <a:tailEnd len="med" w="med" type="triangle"/>
          </a:ln>
        </p:spPr>
      </p:cxnSp>
      <p:sp>
        <p:nvSpPr>
          <p:cNvPr id="394" name="Google Shape;394;p38"/>
          <p:cNvSpPr/>
          <p:nvPr/>
        </p:nvSpPr>
        <p:spPr>
          <a:xfrm>
            <a:off x="1772904" y="2089653"/>
            <a:ext cx="484632" cy="348744"/>
          </a:xfrm>
          <a:prstGeom prst="ellipse">
            <a:avLst/>
          </a:prstGeom>
          <a:solidFill>
            <a:srgbClr val="548135"/>
          </a:solidFill>
          <a:ln cap="flat" cmpd="sng" w="12700">
            <a:solidFill>
              <a:srgbClr val="75707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900">
                <a:solidFill>
                  <a:schemeClr val="lt1"/>
                </a:solidFill>
                <a:latin typeface="Calibri"/>
                <a:ea typeface="Calibri"/>
                <a:cs typeface="Calibri"/>
                <a:sym typeface="Calibri"/>
              </a:rPr>
              <a:t>Yes</a:t>
            </a:r>
            <a:endParaRPr/>
          </a:p>
        </p:txBody>
      </p:sp>
      <p:sp>
        <p:nvSpPr>
          <p:cNvPr id="395" name="Google Shape;395;p38"/>
          <p:cNvSpPr/>
          <p:nvPr/>
        </p:nvSpPr>
        <p:spPr>
          <a:xfrm>
            <a:off x="1988496" y="3523152"/>
            <a:ext cx="484632" cy="348744"/>
          </a:xfrm>
          <a:prstGeom prst="ellipse">
            <a:avLst/>
          </a:prstGeom>
          <a:solidFill>
            <a:srgbClr val="C00000"/>
          </a:solidFill>
          <a:ln cap="flat" cmpd="sng" w="12700">
            <a:solidFill>
              <a:srgbClr val="75707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900">
                <a:solidFill>
                  <a:schemeClr val="lt1"/>
                </a:solidFill>
                <a:latin typeface="Calibri"/>
                <a:ea typeface="Calibri"/>
                <a:cs typeface="Calibri"/>
                <a:sym typeface="Calibri"/>
              </a:rPr>
              <a:t>No</a:t>
            </a:r>
            <a:endParaRPr/>
          </a:p>
        </p:txBody>
      </p:sp>
      <p:sp>
        <p:nvSpPr>
          <p:cNvPr id="396" name="Google Shape;396;p38"/>
          <p:cNvSpPr/>
          <p:nvPr/>
        </p:nvSpPr>
        <p:spPr>
          <a:xfrm>
            <a:off x="8456225" y="2092368"/>
            <a:ext cx="484632" cy="348744"/>
          </a:xfrm>
          <a:prstGeom prst="ellipse">
            <a:avLst/>
          </a:prstGeom>
          <a:solidFill>
            <a:srgbClr val="C00000"/>
          </a:solidFill>
          <a:ln cap="flat" cmpd="sng" w="12700">
            <a:solidFill>
              <a:srgbClr val="75707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900">
                <a:solidFill>
                  <a:schemeClr val="lt1"/>
                </a:solidFill>
                <a:latin typeface="Calibri"/>
                <a:ea typeface="Calibri"/>
                <a:cs typeface="Calibri"/>
                <a:sym typeface="Calibri"/>
              </a:rPr>
              <a:t>No</a:t>
            </a:r>
            <a:endParaRPr/>
          </a:p>
        </p:txBody>
      </p:sp>
      <p:sp>
        <p:nvSpPr>
          <p:cNvPr id="397" name="Google Shape;397;p38"/>
          <p:cNvSpPr/>
          <p:nvPr/>
        </p:nvSpPr>
        <p:spPr>
          <a:xfrm>
            <a:off x="5217801" y="2085712"/>
            <a:ext cx="484632" cy="348744"/>
          </a:xfrm>
          <a:prstGeom prst="ellipse">
            <a:avLst/>
          </a:prstGeom>
          <a:solidFill>
            <a:srgbClr val="C00000"/>
          </a:solidFill>
          <a:ln cap="flat" cmpd="sng" w="12700">
            <a:solidFill>
              <a:srgbClr val="75707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900">
                <a:solidFill>
                  <a:schemeClr val="lt1"/>
                </a:solidFill>
                <a:latin typeface="Calibri"/>
                <a:ea typeface="Calibri"/>
                <a:cs typeface="Calibri"/>
                <a:sym typeface="Calibri"/>
              </a:rPr>
              <a:t>No</a:t>
            </a:r>
            <a:endParaRPr/>
          </a:p>
        </p:txBody>
      </p:sp>
      <p:sp>
        <p:nvSpPr>
          <p:cNvPr id="398" name="Google Shape;398;p38"/>
          <p:cNvSpPr/>
          <p:nvPr/>
        </p:nvSpPr>
        <p:spPr>
          <a:xfrm>
            <a:off x="4355817" y="3524298"/>
            <a:ext cx="484632" cy="348744"/>
          </a:xfrm>
          <a:prstGeom prst="ellipse">
            <a:avLst/>
          </a:prstGeom>
          <a:solidFill>
            <a:srgbClr val="548135"/>
          </a:solidFill>
          <a:ln cap="flat" cmpd="sng" w="12700">
            <a:solidFill>
              <a:srgbClr val="75707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900">
                <a:solidFill>
                  <a:schemeClr val="lt1"/>
                </a:solidFill>
                <a:latin typeface="Calibri"/>
                <a:ea typeface="Calibri"/>
                <a:cs typeface="Calibri"/>
                <a:sym typeface="Calibri"/>
              </a:rPr>
              <a:t>Yes</a:t>
            </a:r>
            <a:endParaRPr/>
          </a:p>
        </p:txBody>
      </p:sp>
      <p:sp>
        <p:nvSpPr>
          <p:cNvPr id="399" name="Google Shape;399;p38"/>
          <p:cNvSpPr/>
          <p:nvPr/>
        </p:nvSpPr>
        <p:spPr>
          <a:xfrm>
            <a:off x="6076248" y="3518646"/>
            <a:ext cx="484632" cy="348744"/>
          </a:xfrm>
          <a:prstGeom prst="ellipse">
            <a:avLst/>
          </a:prstGeom>
          <a:solidFill>
            <a:srgbClr val="548135"/>
          </a:solidFill>
          <a:ln cap="flat" cmpd="sng" w="12700">
            <a:solidFill>
              <a:srgbClr val="75707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900">
                <a:solidFill>
                  <a:schemeClr val="lt1"/>
                </a:solidFill>
                <a:latin typeface="Calibri"/>
                <a:ea typeface="Calibri"/>
                <a:cs typeface="Calibri"/>
                <a:sym typeface="Calibri"/>
              </a:rPr>
              <a:t>Yes</a:t>
            </a:r>
            <a:endParaRPr/>
          </a:p>
        </p:txBody>
      </p:sp>
      <p:sp>
        <p:nvSpPr>
          <p:cNvPr id="400" name="Google Shape;400;p38"/>
          <p:cNvSpPr/>
          <p:nvPr/>
        </p:nvSpPr>
        <p:spPr>
          <a:xfrm>
            <a:off x="9736077" y="3530305"/>
            <a:ext cx="484632" cy="348744"/>
          </a:xfrm>
          <a:prstGeom prst="ellipse">
            <a:avLst/>
          </a:prstGeom>
          <a:solidFill>
            <a:srgbClr val="548135"/>
          </a:solidFill>
          <a:ln cap="flat" cmpd="sng" w="12700">
            <a:solidFill>
              <a:srgbClr val="75707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900">
                <a:solidFill>
                  <a:schemeClr val="lt1"/>
                </a:solidFill>
                <a:latin typeface="Calibri"/>
                <a:ea typeface="Calibri"/>
                <a:cs typeface="Calibri"/>
                <a:sym typeface="Calibri"/>
              </a:rPr>
              <a:t>Yes</a:t>
            </a:r>
            <a:endParaRPr/>
          </a:p>
        </p:txBody>
      </p:sp>
      <p:sp>
        <p:nvSpPr>
          <p:cNvPr id="401" name="Google Shape;401;p38"/>
          <p:cNvSpPr/>
          <p:nvPr/>
        </p:nvSpPr>
        <p:spPr>
          <a:xfrm>
            <a:off x="9898989" y="4750676"/>
            <a:ext cx="2212349" cy="1069124"/>
          </a:xfrm>
          <a:prstGeom prst="rect">
            <a:avLst/>
          </a:prstGeom>
          <a:solidFill>
            <a:schemeClr val="accent2"/>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Soldier accepts score. Potential Qual Failure.</a:t>
            </a:r>
            <a:endParaRPr/>
          </a:p>
        </p:txBody>
      </p:sp>
      <p:cxnSp>
        <p:nvCxnSpPr>
          <p:cNvPr id="402" name="Google Shape;402;p38"/>
          <p:cNvCxnSpPr>
            <a:stCxn id="390" idx="2"/>
            <a:endCxn id="401" idx="0"/>
          </p:cNvCxnSpPr>
          <p:nvPr/>
        </p:nvCxnSpPr>
        <p:spPr>
          <a:xfrm>
            <a:off x="10625255" y="3317775"/>
            <a:ext cx="379800" cy="1432800"/>
          </a:xfrm>
          <a:prstGeom prst="straightConnector1">
            <a:avLst/>
          </a:prstGeom>
          <a:noFill/>
          <a:ln cap="flat" cmpd="sng" w="28575">
            <a:solidFill>
              <a:schemeClr val="dk1"/>
            </a:solidFill>
            <a:prstDash val="solid"/>
            <a:miter lim="800000"/>
            <a:headEnd len="sm" w="sm" type="none"/>
            <a:tailEnd len="med" w="med" type="triangle"/>
          </a:ln>
        </p:spPr>
      </p:cxnSp>
      <p:sp>
        <p:nvSpPr>
          <p:cNvPr id="403" name="Google Shape;403;p38"/>
          <p:cNvSpPr/>
          <p:nvPr/>
        </p:nvSpPr>
        <p:spPr>
          <a:xfrm>
            <a:off x="10520532" y="3530305"/>
            <a:ext cx="484632" cy="348744"/>
          </a:xfrm>
          <a:prstGeom prst="ellipse">
            <a:avLst/>
          </a:prstGeom>
          <a:solidFill>
            <a:srgbClr val="C00000"/>
          </a:solidFill>
          <a:ln cap="flat" cmpd="sng" w="12700">
            <a:solidFill>
              <a:srgbClr val="75707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US" sz="900">
                <a:solidFill>
                  <a:schemeClr val="lt1"/>
                </a:solidFill>
                <a:latin typeface="Calibri"/>
                <a:ea typeface="Calibri"/>
                <a:cs typeface="Calibri"/>
                <a:sym typeface="Calibri"/>
              </a:rPr>
              <a:t>No</a:t>
            </a:r>
            <a:endParaRPr/>
          </a:p>
        </p:txBody>
      </p:sp>
      <p:sp>
        <p:nvSpPr>
          <p:cNvPr id="404" name="Google Shape;404;p38"/>
          <p:cNvSpPr txBox="1"/>
          <p:nvPr/>
        </p:nvSpPr>
        <p:spPr>
          <a:xfrm>
            <a:off x="464033" y="6171700"/>
            <a:ext cx="10866119"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800">
                <a:solidFill>
                  <a:schemeClr val="dk1"/>
                </a:solidFill>
                <a:latin typeface="Calibri"/>
                <a:ea typeface="Calibri"/>
                <a:cs typeface="Calibri"/>
                <a:sym typeface="Calibri"/>
              </a:rPr>
              <a:t>It is critical the soldier understands the importance of maintaining their weapon, magazine, and other equipment to the highest standard. – TC 3-20.0 Para 4-87</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3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Additional Notes on Malfunctions</a:t>
            </a:r>
            <a:endParaRPr/>
          </a:p>
        </p:txBody>
      </p:sp>
      <p:sp>
        <p:nvSpPr>
          <p:cNvPr id="411" name="Google Shape;411;p39"/>
          <p:cNvSpPr txBox="1"/>
          <p:nvPr>
            <p:ph idx="1" type="body"/>
          </p:nvPr>
        </p:nvSpPr>
        <p:spPr>
          <a:xfrm>
            <a:off x="838200" y="1825625"/>
            <a:ext cx="10515600" cy="3208712"/>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Target failure – OIC may grant a refire. Soldier must refire entire qual.</a:t>
            </a:r>
            <a:endParaRPr/>
          </a:p>
          <a:p>
            <a:pPr indent="-228600" lvl="0" marL="228600" rtl="0" algn="l">
              <a:lnSpc>
                <a:spcPct val="90000"/>
              </a:lnSpc>
              <a:spcBef>
                <a:spcPts val="1000"/>
              </a:spcBef>
              <a:spcAft>
                <a:spcPts val="0"/>
              </a:spcAft>
              <a:buClr>
                <a:schemeClr val="dk1"/>
              </a:buClr>
              <a:buSzPts val="2800"/>
              <a:buChar char="•"/>
            </a:pPr>
            <a:r>
              <a:rPr lang="en-US"/>
              <a:t>Non-Mission Capable (NMC) Weapon – Determined by OIC directed inspection. Verified fault according to Technical Manual. Not due to fault of the Soldier. Requires armor support or higher. </a:t>
            </a:r>
            <a:endParaRPr/>
          </a:p>
          <a:p>
            <a:pPr indent="-228600" lvl="0" marL="228600" rtl="0" algn="l">
              <a:lnSpc>
                <a:spcPct val="90000"/>
              </a:lnSpc>
              <a:spcBef>
                <a:spcPts val="1000"/>
              </a:spcBef>
              <a:spcAft>
                <a:spcPts val="0"/>
              </a:spcAft>
              <a:buClr>
                <a:schemeClr val="dk1"/>
              </a:buClr>
              <a:buSzPts val="2800"/>
              <a:buChar char="•"/>
            </a:pPr>
            <a:r>
              <a:rPr lang="en-US"/>
              <a:t>If Soldier requires new weapon, they must group, zero, and confirm at distance before re-attempting qualification.</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pic>
        <p:nvPicPr>
          <p:cNvPr id="417" name="Google Shape;417;p40"/>
          <p:cNvPicPr preferRelativeResize="0"/>
          <p:nvPr/>
        </p:nvPicPr>
        <p:blipFill rotWithShape="1">
          <a:blip r:embed="rId3">
            <a:alphaModFix/>
          </a:blip>
          <a:srcRect b="43809" l="0" r="0" t="0"/>
          <a:stretch/>
        </p:blipFill>
        <p:spPr>
          <a:xfrm>
            <a:off x="838200" y="354851"/>
            <a:ext cx="10546884" cy="4274049"/>
          </a:xfrm>
          <a:prstGeom prst="rect">
            <a:avLst/>
          </a:prstGeom>
          <a:noFill/>
          <a:ln>
            <a:noFill/>
          </a:ln>
        </p:spPr>
      </p:pic>
      <p:sp>
        <p:nvSpPr>
          <p:cNvPr id="418" name="Google Shape;418;p40"/>
          <p:cNvSpPr txBox="1"/>
          <p:nvPr/>
        </p:nvSpPr>
        <p:spPr>
          <a:xfrm>
            <a:off x="6819248" y="5556207"/>
            <a:ext cx="2440487" cy="1200329"/>
          </a:xfrm>
          <a:prstGeom prst="rect">
            <a:avLst/>
          </a:prstGeom>
          <a:solidFill>
            <a:schemeClr val="accent1"/>
          </a:solidFill>
          <a:ln cap="flat" cmpd="sng" w="9525">
            <a:solidFill>
              <a:srgbClr val="0070C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Same Range &amp; Target exposures.</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Auto Rifle issued more ammo.</a:t>
            </a:r>
            <a:endParaRPr/>
          </a:p>
        </p:txBody>
      </p:sp>
      <p:sp>
        <p:nvSpPr>
          <p:cNvPr id="419" name="Google Shape;419;p40"/>
          <p:cNvSpPr/>
          <p:nvPr/>
        </p:nvSpPr>
        <p:spPr>
          <a:xfrm rot="-5400000">
            <a:off x="6675422" y="4829421"/>
            <a:ext cx="981205" cy="480164"/>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0" name="Google Shape;420;p40"/>
          <p:cNvSpPr/>
          <p:nvPr/>
        </p:nvSpPr>
        <p:spPr>
          <a:xfrm rot="-5400000">
            <a:off x="8418627" y="4829420"/>
            <a:ext cx="981205" cy="480164"/>
          </a:xfrm>
          <a:prstGeom prst="rightArrow">
            <a:avLst>
              <a:gd fmla="val 50000" name="adj1"/>
              <a:gd fmla="val 50000" name="adj2"/>
            </a:avLst>
          </a:prstGeom>
          <a:solidFill>
            <a:schemeClr val="accent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41"/>
          <p:cNvSpPr txBox="1"/>
          <p:nvPr>
            <p:ph idx="1" type="body"/>
          </p:nvPr>
        </p:nvSpPr>
        <p:spPr>
          <a:xfrm>
            <a:off x="468966" y="130506"/>
            <a:ext cx="11527604" cy="658569"/>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b="1" lang="en-US"/>
              <a:t>TC 3-20.0  Chapter 2 – Month by month example of range planning checklists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id="426" name="Google Shape;426;p41"/>
          <p:cNvPicPr preferRelativeResize="0"/>
          <p:nvPr/>
        </p:nvPicPr>
        <p:blipFill rotWithShape="1">
          <a:blip r:embed="rId3">
            <a:alphaModFix/>
          </a:blip>
          <a:srcRect b="0" l="0" r="0" t="0"/>
          <a:stretch/>
        </p:blipFill>
        <p:spPr>
          <a:xfrm>
            <a:off x="1793631" y="2135899"/>
            <a:ext cx="8555892" cy="4403280"/>
          </a:xfrm>
          <a:prstGeom prst="rect">
            <a:avLst/>
          </a:prstGeom>
          <a:noFill/>
          <a:ln>
            <a:noFill/>
          </a:ln>
        </p:spPr>
      </p:pic>
      <p:pic>
        <p:nvPicPr>
          <p:cNvPr id="427" name="Google Shape;427;p41"/>
          <p:cNvPicPr preferRelativeResize="0"/>
          <p:nvPr/>
        </p:nvPicPr>
        <p:blipFill rotWithShape="1">
          <a:blip r:embed="rId4">
            <a:alphaModFix/>
          </a:blip>
          <a:srcRect b="0" l="0" r="0" t="0"/>
          <a:stretch/>
        </p:blipFill>
        <p:spPr>
          <a:xfrm>
            <a:off x="3102707" y="789075"/>
            <a:ext cx="6260123" cy="116700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latin typeface="Calibri"/>
                <a:ea typeface="Calibri"/>
                <a:cs typeface="Calibri"/>
                <a:sym typeface="Calibri"/>
              </a:rPr>
              <a:t>The Weapons Training Strategy Applies To:</a:t>
            </a:r>
            <a:endParaRPr/>
          </a:p>
        </p:txBody>
      </p:sp>
      <p:sp>
        <p:nvSpPr>
          <p:cNvPr id="101" name="Google Shape;101;p15"/>
          <p:cNvSpPr txBox="1"/>
          <p:nvPr>
            <p:ph idx="1" type="body"/>
          </p:nvPr>
        </p:nvSpPr>
        <p:spPr>
          <a:xfrm>
            <a:off x="2497801" y="3567835"/>
            <a:ext cx="7196397" cy="568659"/>
          </a:xfrm>
          <a:prstGeom prst="rect">
            <a:avLst/>
          </a:prstGeom>
          <a:noFill/>
          <a:ln>
            <a:noFill/>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rtl="0" algn="l">
              <a:lnSpc>
                <a:spcPct val="90000"/>
              </a:lnSpc>
              <a:spcBef>
                <a:spcPts val="0"/>
              </a:spcBef>
              <a:spcAft>
                <a:spcPts val="0"/>
              </a:spcAft>
              <a:buClr>
                <a:srgbClr val="FF0000"/>
              </a:buClr>
              <a:buSzPts val="4000"/>
              <a:buNone/>
            </a:pPr>
            <a:r>
              <a:rPr lang="en-US" sz="4000">
                <a:solidFill>
                  <a:srgbClr val="FF0000"/>
                </a:solidFill>
              </a:rPr>
              <a:t>All Individually Assigned Weapons</a:t>
            </a:r>
            <a:endParaRPr/>
          </a:p>
        </p:txBody>
      </p:sp>
      <p:pic>
        <p:nvPicPr>
          <p:cNvPr descr="Sig Sauer Unveils Civilian Version of Army's M18 Modular Handgun System |  Military.com" id="102" name="Google Shape;102;p15"/>
          <p:cNvPicPr preferRelativeResize="0"/>
          <p:nvPr/>
        </p:nvPicPr>
        <p:blipFill rotWithShape="1">
          <a:blip r:embed="rId3">
            <a:alphaModFix/>
          </a:blip>
          <a:srcRect b="0" l="15426" r="14007" t="0"/>
          <a:stretch/>
        </p:blipFill>
        <p:spPr>
          <a:xfrm>
            <a:off x="10213056" y="5085664"/>
            <a:ext cx="1978944" cy="1869582"/>
          </a:xfrm>
          <a:prstGeom prst="rect">
            <a:avLst/>
          </a:prstGeom>
          <a:noFill/>
          <a:ln>
            <a:noFill/>
          </a:ln>
        </p:spPr>
      </p:pic>
      <p:pic>
        <p:nvPicPr>
          <p:cNvPr descr="M4A1 | FN®" id="103" name="Google Shape;103;p15"/>
          <p:cNvPicPr preferRelativeResize="0"/>
          <p:nvPr/>
        </p:nvPicPr>
        <p:blipFill rotWithShape="1">
          <a:blip r:embed="rId4">
            <a:alphaModFix/>
          </a:blip>
          <a:srcRect b="0" l="0" r="0" t="0"/>
          <a:stretch/>
        </p:blipFill>
        <p:spPr>
          <a:xfrm>
            <a:off x="2955518" y="4980516"/>
            <a:ext cx="3926361" cy="1635984"/>
          </a:xfrm>
          <a:prstGeom prst="rect">
            <a:avLst/>
          </a:prstGeom>
          <a:noFill/>
          <a:ln>
            <a:noFill/>
          </a:ln>
        </p:spPr>
      </p:pic>
      <p:pic>
        <p:nvPicPr>
          <p:cNvPr descr="Image result for m249ar png" id="104" name="Google Shape;104;p15"/>
          <p:cNvPicPr preferRelativeResize="0"/>
          <p:nvPr/>
        </p:nvPicPr>
        <p:blipFill rotWithShape="1">
          <a:blip r:embed="rId5">
            <a:alphaModFix/>
          </a:blip>
          <a:srcRect b="0" l="0" r="0" t="0"/>
          <a:stretch/>
        </p:blipFill>
        <p:spPr>
          <a:xfrm rot="-1391512">
            <a:off x="-5686" y="5195535"/>
            <a:ext cx="3652695" cy="1674152"/>
          </a:xfrm>
          <a:prstGeom prst="rect">
            <a:avLst/>
          </a:prstGeom>
          <a:noFill/>
          <a:ln>
            <a:noFill/>
          </a:ln>
        </p:spPr>
      </p:pic>
      <p:grpSp>
        <p:nvGrpSpPr>
          <p:cNvPr id="105" name="Google Shape;105;p15"/>
          <p:cNvGrpSpPr/>
          <p:nvPr/>
        </p:nvGrpSpPr>
        <p:grpSpPr>
          <a:xfrm>
            <a:off x="2955518" y="1926817"/>
            <a:ext cx="6521592" cy="1116605"/>
            <a:chOff x="1458928" y="1714752"/>
            <a:chExt cx="10703176" cy="1116605"/>
          </a:xfrm>
        </p:grpSpPr>
        <p:sp>
          <p:nvSpPr>
            <p:cNvPr id="106" name="Google Shape;106;p15"/>
            <p:cNvSpPr/>
            <p:nvPr/>
          </p:nvSpPr>
          <p:spPr>
            <a:xfrm>
              <a:off x="6828046" y="1714752"/>
              <a:ext cx="5334058" cy="1103883"/>
            </a:xfrm>
            <a:prstGeom prst="rect">
              <a:avLst/>
            </a:prstGeom>
            <a:solidFill>
              <a:srgbClr val="C4E0B2"/>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i="0" lang="en-US" sz="2000" u="none" cap="none" strike="noStrike">
                  <a:solidFill>
                    <a:schemeClr val="dk1"/>
                  </a:solidFill>
                  <a:latin typeface="Calibri"/>
                  <a:ea typeface="Calibri"/>
                  <a:cs typeface="Calibri"/>
                  <a:sym typeface="Calibri"/>
                </a:rPr>
                <a:t>Run</a:t>
              </a:r>
              <a:endParaRPr/>
            </a:p>
          </p:txBody>
        </p:sp>
        <p:sp>
          <p:nvSpPr>
            <p:cNvPr id="107" name="Google Shape;107;p15"/>
            <p:cNvSpPr/>
            <p:nvPr/>
          </p:nvSpPr>
          <p:spPr>
            <a:xfrm>
              <a:off x="5020891" y="1722156"/>
              <a:ext cx="1772097" cy="1103883"/>
            </a:xfrm>
            <a:prstGeom prst="rect">
              <a:avLst/>
            </a:prstGeom>
            <a:solidFill>
              <a:srgbClr val="D8E2F3"/>
            </a:solidFill>
            <a:ln cap="flat" cmpd="sng" w="12700">
              <a:solidFill>
                <a:srgbClr val="31538F"/>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i="0" lang="en-US" sz="2000" u="none" cap="none" strike="noStrike">
                  <a:solidFill>
                    <a:schemeClr val="dk1"/>
                  </a:solidFill>
                  <a:latin typeface="Calibri"/>
                  <a:ea typeface="Calibri"/>
                  <a:cs typeface="Calibri"/>
                  <a:sym typeface="Calibri"/>
                </a:rPr>
                <a:t>Walk</a:t>
              </a:r>
              <a:endParaRPr/>
            </a:p>
          </p:txBody>
        </p:sp>
        <p:sp>
          <p:nvSpPr>
            <p:cNvPr id="108" name="Google Shape;108;p15"/>
            <p:cNvSpPr/>
            <p:nvPr/>
          </p:nvSpPr>
          <p:spPr>
            <a:xfrm>
              <a:off x="1458928" y="1727474"/>
              <a:ext cx="3534951" cy="1103883"/>
            </a:xfrm>
            <a:prstGeom prst="rect">
              <a:avLst/>
            </a:prstGeom>
            <a:solidFill>
              <a:srgbClr val="F7CAAC"/>
            </a:solidFill>
            <a:ln cap="flat" cmpd="sng" w="12700">
              <a:solidFill>
                <a:srgbClr val="AC5B23"/>
              </a:solidFill>
              <a:prstDash val="solid"/>
              <a:miter lim="800000"/>
              <a:headEnd len="sm" w="sm" type="none"/>
              <a:tailEnd len="sm" w="sm" type="none"/>
            </a:ln>
          </p:spPr>
          <p:txBody>
            <a:bodyPr anchorCtr="0" anchor="b" bIns="45700" lIns="91425" spcFirstLastPara="1" rIns="91425" wrap="square" tIns="45700">
              <a:noAutofit/>
            </a:bodyPr>
            <a:lstStyle/>
            <a:p>
              <a:pPr indent="0" lvl="0" marL="0" marR="0" rtl="0" algn="ctr">
                <a:spcBef>
                  <a:spcPts val="0"/>
                </a:spcBef>
                <a:spcAft>
                  <a:spcPts val="0"/>
                </a:spcAft>
                <a:buNone/>
              </a:pPr>
              <a:r>
                <a:rPr b="1" i="0" lang="en-US" sz="2000" u="none" cap="none" strike="noStrike">
                  <a:solidFill>
                    <a:schemeClr val="dk1"/>
                  </a:solidFill>
                  <a:latin typeface="Calibri"/>
                  <a:ea typeface="Calibri"/>
                  <a:cs typeface="Calibri"/>
                  <a:sym typeface="Calibri"/>
                </a:rPr>
                <a:t>Crawl</a:t>
              </a:r>
              <a:endParaRPr/>
            </a:p>
          </p:txBody>
        </p:sp>
        <p:sp>
          <p:nvSpPr>
            <p:cNvPr id="109" name="Google Shape;109;p15"/>
            <p:cNvSpPr/>
            <p:nvPr/>
          </p:nvSpPr>
          <p:spPr>
            <a:xfrm>
              <a:off x="1565868" y="1817156"/>
              <a:ext cx="1493749" cy="648642"/>
            </a:xfrm>
            <a:prstGeom prst="rect">
              <a:avLst/>
            </a:prstGeom>
            <a:solidFill>
              <a:schemeClr val="accent2"/>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Table 1</a:t>
              </a:r>
              <a:br>
                <a:rPr b="0" i="0" lang="en-US" sz="1800" u="none" cap="none" strike="noStrike">
                  <a:solidFill>
                    <a:schemeClr val="lt1"/>
                  </a:solidFill>
                  <a:latin typeface="Calibri"/>
                  <a:ea typeface="Calibri"/>
                  <a:cs typeface="Calibri"/>
                  <a:sym typeface="Calibri"/>
                </a:rPr>
              </a:br>
              <a:r>
                <a:rPr b="0" i="0" lang="en-US" sz="1400" u="none" cap="none" strike="noStrike">
                  <a:solidFill>
                    <a:schemeClr val="lt1"/>
                  </a:solidFill>
                  <a:latin typeface="Calibri"/>
                  <a:ea typeface="Calibri"/>
                  <a:cs typeface="Calibri"/>
                  <a:sym typeface="Calibri"/>
                </a:rPr>
                <a:t>PMI&amp;E</a:t>
              </a:r>
              <a:endParaRPr b="0" i="0" sz="1800" u="none" cap="none" strike="noStrike">
                <a:solidFill>
                  <a:schemeClr val="lt1"/>
                </a:solidFill>
                <a:latin typeface="Calibri"/>
                <a:ea typeface="Calibri"/>
                <a:cs typeface="Calibri"/>
                <a:sym typeface="Calibri"/>
              </a:endParaRPr>
            </a:p>
          </p:txBody>
        </p:sp>
        <p:sp>
          <p:nvSpPr>
            <p:cNvPr id="110" name="Google Shape;110;p15"/>
            <p:cNvSpPr/>
            <p:nvPr/>
          </p:nvSpPr>
          <p:spPr>
            <a:xfrm>
              <a:off x="3366343" y="1817153"/>
              <a:ext cx="1492384" cy="648643"/>
            </a:xfrm>
            <a:prstGeom prst="rect">
              <a:avLst/>
            </a:prstGeom>
            <a:solidFill>
              <a:schemeClr val="accent2"/>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Table 2</a:t>
              </a:r>
              <a:endParaRPr b="0" i="0" sz="700" u="none" cap="none" strike="noStrike">
                <a:solidFill>
                  <a:schemeClr val="lt1"/>
                </a:solidFill>
                <a:latin typeface="Calibri"/>
                <a:ea typeface="Calibri"/>
                <a:cs typeface="Calibri"/>
                <a:sym typeface="Calibri"/>
              </a:endParaRPr>
            </a:p>
            <a:p>
              <a:pPr indent="0" lvl="0" marL="0" marR="0" rtl="0" algn="ctr">
                <a:spcBef>
                  <a:spcPts val="0"/>
                </a:spcBef>
                <a:spcAft>
                  <a:spcPts val="0"/>
                </a:spcAft>
                <a:buNone/>
              </a:pPr>
              <a:r>
                <a:rPr b="0" i="0" lang="en-US" sz="1400" u="none" cap="none" strike="noStrike">
                  <a:solidFill>
                    <a:schemeClr val="lt1"/>
                  </a:solidFill>
                  <a:latin typeface="Calibri"/>
                  <a:ea typeface="Calibri"/>
                  <a:cs typeface="Calibri"/>
                  <a:sym typeface="Calibri"/>
                </a:rPr>
                <a:t>PLFS</a:t>
              </a:r>
              <a:endParaRPr/>
            </a:p>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1" name="Google Shape;111;p15"/>
            <p:cNvSpPr/>
            <p:nvPr/>
          </p:nvSpPr>
          <p:spPr>
            <a:xfrm>
              <a:off x="5165450" y="1817151"/>
              <a:ext cx="1492384" cy="648645"/>
            </a:xfrm>
            <a:prstGeom prst="rect">
              <a:avLst/>
            </a:prstGeom>
            <a:solidFill>
              <a:schemeClr val="accent1"/>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Table 3</a:t>
              </a:r>
              <a:endParaRPr b="0" i="0" sz="1200" u="none" cap="none" strike="noStrike">
                <a:solidFill>
                  <a:schemeClr val="lt1"/>
                </a:solidFill>
                <a:latin typeface="Calibri"/>
                <a:ea typeface="Calibri"/>
                <a:cs typeface="Calibri"/>
                <a:sym typeface="Calibri"/>
              </a:endParaRPr>
            </a:p>
            <a:p>
              <a:pPr indent="0" lvl="0" marL="0" marR="0" rtl="0" algn="ctr">
                <a:spcBef>
                  <a:spcPts val="0"/>
                </a:spcBef>
                <a:spcAft>
                  <a:spcPts val="0"/>
                </a:spcAft>
                <a:buNone/>
              </a:pPr>
              <a:r>
                <a:rPr b="0" i="0" lang="en-US" sz="1400" u="none" cap="none" strike="noStrike">
                  <a:solidFill>
                    <a:schemeClr val="lt1"/>
                  </a:solidFill>
                  <a:latin typeface="Calibri"/>
                  <a:ea typeface="Calibri"/>
                  <a:cs typeface="Calibri"/>
                  <a:sym typeface="Calibri"/>
                </a:rPr>
                <a:t>Drills</a:t>
              </a:r>
              <a:endParaRPr/>
            </a:p>
          </p:txBody>
        </p:sp>
        <p:sp>
          <p:nvSpPr>
            <p:cNvPr id="112" name="Google Shape;112;p15"/>
            <p:cNvSpPr/>
            <p:nvPr/>
          </p:nvSpPr>
          <p:spPr>
            <a:xfrm>
              <a:off x="6964561" y="1817150"/>
              <a:ext cx="1492384" cy="833583"/>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Table 4</a:t>
              </a:r>
              <a:endParaRPr b="0" i="0" sz="1200" u="none" cap="none" strike="noStrike">
                <a:solidFill>
                  <a:schemeClr val="lt1"/>
                </a:solidFill>
                <a:latin typeface="Calibri"/>
                <a:ea typeface="Calibri"/>
                <a:cs typeface="Calibri"/>
                <a:sym typeface="Calibri"/>
              </a:endParaRPr>
            </a:p>
            <a:p>
              <a:pPr indent="0" lvl="0" marL="0" marR="0" rtl="0" algn="ctr">
                <a:spcBef>
                  <a:spcPts val="0"/>
                </a:spcBef>
                <a:spcAft>
                  <a:spcPts val="0"/>
                </a:spcAft>
                <a:buNone/>
              </a:pPr>
              <a:r>
                <a:rPr b="0" i="0" lang="en-US" sz="1400" u="none" cap="none" strike="noStrike">
                  <a:solidFill>
                    <a:schemeClr val="lt1"/>
                  </a:solidFill>
                  <a:latin typeface="Calibri"/>
                  <a:ea typeface="Calibri"/>
                  <a:cs typeface="Calibri"/>
                  <a:sym typeface="Calibri"/>
                </a:rPr>
                <a:t>Group &amp; Zero</a:t>
              </a:r>
              <a:endParaRPr/>
            </a:p>
          </p:txBody>
        </p:sp>
        <p:sp>
          <p:nvSpPr>
            <p:cNvPr id="113" name="Google Shape;113;p15"/>
            <p:cNvSpPr/>
            <p:nvPr/>
          </p:nvSpPr>
          <p:spPr>
            <a:xfrm>
              <a:off x="8763671" y="1817149"/>
              <a:ext cx="1492384" cy="648647"/>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Table 5</a:t>
              </a:r>
              <a:endParaRPr b="0" i="0" sz="1200" u="none" cap="none" strike="noStrike">
                <a:solidFill>
                  <a:schemeClr val="lt1"/>
                </a:solidFill>
                <a:latin typeface="Calibri"/>
                <a:ea typeface="Calibri"/>
                <a:cs typeface="Calibri"/>
                <a:sym typeface="Calibri"/>
              </a:endParaRPr>
            </a:p>
            <a:p>
              <a:pPr indent="0" lvl="0" marL="0" marR="0" rtl="0" algn="ctr">
                <a:spcBef>
                  <a:spcPts val="0"/>
                </a:spcBef>
                <a:spcAft>
                  <a:spcPts val="0"/>
                </a:spcAft>
                <a:buNone/>
              </a:pPr>
              <a:r>
                <a:rPr b="0" i="0" lang="en-US" sz="1400" u="none" cap="none" strike="noStrike">
                  <a:solidFill>
                    <a:schemeClr val="lt1"/>
                  </a:solidFill>
                  <a:latin typeface="Calibri"/>
                  <a:ea typeface="Calibri"/>
                  <a:cs typeface="Calibri"/>
                  <a:sym typeface="Calibri"/>
                </a:rPr>
                <a:t>Practice</a:t>
              </a:r>
              <a:endParaRPr/>
            </a:p>
          </p:txBody>
        </p:sp>
        <p:sp>
          <p:nvSpPr>
            <p:cNvPr id="114" name="Google Shape;114;p15"/>
            <p:cNvSpPr/>
            <p:nvPr/>
          </p:nvSpPr>
          <p:spPr>
            <a:xfrm>
              <a:off x="10562780" y="1817153"/>
              <a:ext cx="1492384" cy="648643"/>
            </a:xfrm>
            <a:prstGeom prst="rect">
              <a:avLst/>
            </a:prstGeom>
            <a:solidFill>
              <a:srgbClr val="548135"/>
            </a:solidFill>
            <a:ln cap="flat" cmpd="sng" w="12700">
              <a:solidFill>
                <a:srgbClr val="31538F"/>
              </a:solidFill>
              <a:prstDash val="solid"/>
              <a:miter lim="800000"/>
              <a:headEnd len="sm" w="sm" type="none"/>
              <a:tailEnd len="sm" w="sm" type="none"/>
            </a:ln>
            <a:effectLst>
              <a:outerShdw blurRad="50800" rotWithShape="0" algn="tl" dir="2700000" dist="38100">
                <a:srgbClr val="000000">
                  <a:alpha val="40000"/>
                </a:srgbClr>
              </a:outerShdw>
            </a:effectLst>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1800" u="none" cap="none" strike="noStrike">
                  <a:solidFill>
                    <a:schemeClr val="lt1"/>
                  </a:solidFill>
                  <a:latin typeface="Calibri"/>
                  <a:ea typeface="Calibri"/>
                  <a:cs typeface="Calibri"/>
                  <a:sym typeface="Calibri"/>
                </a:rPr>
                <a:t>Table 6</a:t>
              </a:r>
              <a:endParaRPr b="0" i="0" sz="1200" u="none" cap="none" strike="noStrike">
                <a:solidFill>
                  <a:schemeClr val="lt1"/>
                </a:solidFill>
                <a:latin typeface="Calibri"/>
                <a:ea typeface="Calibri"/>
                <a:cs typeface="Calibri"/>
                <a:sym typeface="Calibri"/>
              </a:endParaRPr>
            </a:p>
            <a:p>
              <a:pPr indent="0" lvl="0" marL="0" marR="0" rtl="0" algn="ctr">
                <a:spcBef>
                  <a:spcPts val="0"/>
                </a:spcBef>
                <a:spcAft>
                  <a:spcPts val="0"/>
                </a:spcAft>
                <a:buNone/>
              </a:pPr>
              <a:r>
                <a:rPr b="0" i="0" lang="en-US" sz="1400" u="none" cap="none" strike="noStrike">
                  <a:solidFill>
                    <a:schemeClr val="lt1"/>
                  </a:solidFill>
                  <a:latin typeface="Calibri"/>
                  <a:ea typeface="Calibri"/>
                  <a:cs typeface="Calibri"/>
                  <a:sym typeface="Calibri"/>
                </a:rPr>
                <a:t>Qual</a:t>
              </a:r>
              <a:endParaRPr/>
            </a:p>
          </p:txBody>
        </p:sp>
      </p:grpSp>
      <p:pic>
        <p:nvPicPr>
          <p:cNvPr id="115" name="Google Shape;115;p15"/>
          <p:cNvPicPr preferRelativeResize="0"/>
          <p:nvPr/>
        </p:nvPicPr>
        <p:blipFill rotWithShape="1">
          <a:blip r:embed="rId6">
            <a:alphaModFix/>
          </a:blip>
          <a:srcRect b="0" l="0" r="0" t="0"/>
          <a:stretch/>
        </p:blipFill>
        <p:spPr>
          <a:xfrm>
            <a:off x="5027241" y="5053542"/>
            <a:ext cx="5113351" cy="2150537"/>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2" name="Shape 432"/>
        <p:cNvGrpSpPr/>
        <p:nvPr/>
      </p:nvGrpSpPr>
      <p:grpSpPr>
        <a:xfrm>
          <a:off x="0" y="0"/>
          <a:ext cx="0" cy="0"/>
          <a:chOff x="0" y="0"/>
          <a:chExt cx="0" cy="0"/>
        </a:xfrm>
      </p:grpSpPr>
      <p:sp>
        <p:nvSpPr>
          <p:cNvPr id="433" name="Google Shape;433;p42"/>
          <p:cNvSpPr txBox="1"/>
          <p:nvPr>
            <p:ph type="title"/>
          </p:nvPr>
        </p:nvSpPr>
        <p:spPr>
          <a:xfrm>
            <a:off x="450728" y="246481"/>
            <a:ext cx="4275384"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Creative Execution </a:t>
            </a:r>
            <a:br>
              <a:rPr b="1" lang="en-US"/>
            </a:br>
            <a:r>
              <a:rPr b="1" lang="en-US"/>
              <a:t>Tables 1-3</a:t>
            </a:r>
            <a:endParaRPr/>
          </a:p>
        </p:txBody>
      </p:sp>
      <p:pic>
        <p:nvPicPr>
          <p:cNvPr id="434" name="Google Shape;434;p42"/>
          <p:cNvPicPr preferRelativeResize="0"/>
          <p:nvPr/>
        </p:nvPicPr>
        <p:blipFill rotWithShape="1">
          <a:blip r:embed="rId3">
            <a:alphaModFix/>
          </a:blip>
          <a:srcRect b="0" l="0" r="0" t="29813"/>
          <a:stretch/>
        </p:blipFill>
        <p:spPr>
          <a:xfrm>
            <a:off x="5373369" y="0"/>
            <a:ext cx="7054936" cy="5948737"/>
          </a:xfrm>
          <a:prstGeom prst="rect">
            <a:avLst/>
          </a:prstGeom>
          <a:noFill/>
          <a:ln>
            <a:noFill/>
          </a:ln>
          <a:effectLst>
            <a:outerShdw blurRad="190500" rotWithShape="0" algn="tl">
              <a:srgbClr val="000000">
                <a:alpha val="69803"/>
              </a:srgbClr>
            </a:outerShdw>
          </a:effectLst>
        </p:spPr>
      </p:pic>
      <p:pic>
        <p:nvPicPr>
          <p:cNvPr id="435" name="Google Shape;435;p42"/>
          <p:cNvPicPr preferRelativeResize="0"/>
          <p:nvPr/>
        </p:nvPicPr>
        <p:blipFill rotWithShape="1">
          <a:blip r:embed="rId3">
            <a:alphaModFix/>
          </a:blip>
          <a:srcRect b="70162" l="0" r="0" t="0"/>
          <a:stretch/>
        </p:blipFill>
        <p:spPr>
          <a:xfrm>
            <a:off x="0" y="2488252"/>
            <a:ext cx="5750424" cy="2061287"/>
          </a:xfrm>
          <a:prstGeom prst="rect">
            <a:avLst/>
          </a:prstGeom>
          <a:noFill/>
          <a:ln>
            <a:noFill/>
          </a:ln>
          <a:effectLst>
            <a:outerShdw blurRad="190500" rotWithShape="0" algn="tl">
              <a:srgbClr val="000000">
                <a:alpha val="69803"/>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43"/>
          <p:cNvSpPr txBox="1"/>
          <p:nvPr>
            <p:ph type="title"/>
          </p:nvPr>
        </p:nvSpPr>
        <p:spPr>
          <a:xfrm>
            <a:off x="551834" y="324228"/>
            <a:ext cx="4627652" cy="1325563"/>
          </a:xfrm>
          <a:prstGeom prst="rect">
            <a:avLst/>
          </a:prstGeom>
          <a:noFill/>
          <a:ln>
            <a:noFill/>
          </a:ln>
          <a:effectLst>
            <a:outerShdw blurRad="50800" rotWithShape="0" algn="tl" dir="2700000" dist="38100">
              <a:srgbClr val="000000">
                <a:alpha val="40000"/>
              </a:srgbClr>
            </a:outerShdw>
          </a:effectLst>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Creative Execution</a:t>
            </a:r>
            <a:br>
              <a:rPr b="1" lang="en-US"/>
            </a:br>
            <a:r>
              <a:rPr b="1" lang="en-US"/>
              <a:t>Tables 4-6</a:t>
            </a:r>
            <a:endParaRPr/>
          </a:p>
        </p:txBody>
      </p:sp>
      <p:pic>
        <p:nvPicPr>
          <p:cNvPr id="441" name="Google Shape;441;p43"/>
          <p:cNvPicPr preferRelativeResize="0"/>
          <p:nvPr/>
        </p:nvPicPr>
        <p:blipFill rotWithShape="1">
          <a:blip r:embed="rId3">
            <a:alphaModFix/>
          </a:blip>
          <a:srcRect b="0" l="0" r="0" t="32508"/>
          <a:stretch/>
        </p:blipFill>
        <p:spPr>
          <a:xfrm>
            <a:off x="5282744" y="226028"/>
            <a:ext cx="7125011" cy="6030930"/>
          </a:xfrm>
          <a:prstGeom prst="rect">
            <a:avLst/>
          </a:prstGeom>
          <a:noFill/>
          <a:ln>
            <a:noFill/>
          </a:ln>
          <a:effectLst>
            <a:outerShdw blurRad="190500" rotWithShape="0" algn="tl">
              <a:srgbClr val="000000">
                <a:alpha val="69803"/>
              </a:srgbClr>
            </a:outerShdw>
          </a:effectLst>
        </p:spPr>
      </p:pic>
      <p:pic>
        <p:nvPicPr>
          <p:cNvPr id="442" name="Google Shape;442;p43"/>
          <p:cNvPicPr preferRelativeResize="0"/>
          <p:nvPr/>
        </p:nvPicPr>
        <p:blipFill rotWithShape="1">
          <a:blip r:embed="rId3">
            <a:alphaModFix/>
          </a:blip>
          <a:srcRect b="67491" l="0" r="0" t="0"/>
          <a:stretch/>
        </p:blipFill>
        <p:spPr>
          <a:xfrm>
            <a:off x="1" y="2122202"/>
            <a:ext cx="5731318" cy="2336782"/>
          </a:xfrm>
          <a:prstGeom prst="rect">
            <a:avLst/>
          </a:prstGeom>
          <a:noFill/>
          <a:ln>
            <a:noFill/>
          </a:ln>
          <a:effectLst>
            <a:outerShdw blurRad="190500" rotWithShape="0" algn="tl">
              <a:srgbClr val="000000">
                <a:alpha val="69803"/>
              </a:srgbClr>
            </a:outerShdw>
          </a:effectLst>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44"/>
          <p:cNvSpPr txBox="1"/>
          <p:nvPr>
            <p:ph idx="1" type="body"/>
          </p:nvPr>
        </p:nvSpPr>
        <p:spPr>
          <a:xfrm>
            <a:off x="4204699" y="3016352"/>
            <a:ext cx="7469313" cy="1699486"/>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Must be authorized by 1</a:t>
            </a:r>
            <a:r>
              <a:rPr baseline="30000" lang="en-US"/>
              <a:t>st</a:t>
            </a:r>
            <a:r>
              <a:rPr lang="en-US"/>
              <a:t> General Officer.</a:t>
            </a:r>
            <a:endParaRPr/>
          </a:p>
          <a:p>
            <a:pPr indent="-228600" lvl="0" marL="228600" rtl="0" algn="l">
              <a:lnSpc>
                <a:spcPct val="90000"/>
              </a:lnSpc>
              <a:spcBef>
                <a:spcPts val="1000"/>
              </a:spcBef>
              <a:spcAft>
                <a:spcPts val="0"/>
              </a:spcAft>
              <a:buClr>
                <a:schemeClr val="dk1"/>
              </a:buClr>
              <a:buSzPts val="2800"/>
              <a:buChar char="•"/>
            </a:pPr>
            <a:r>
              <a:rPr lang="en-US"/>
              <a:t>Only extends previous qualification.</a:t>
            </a:r>
            <a:endParaRPr/>
          </a:p>
          <a:p>
            <a:pPr indent="-228600" lvl="0" marL="228600" rtl="0" algn="l">
              <a:lnSpc>
                <a:spcPct val="90000"/>
              </a:lnSpc>
              <a:spcBef>
                <a:spcPts val="1000"/>
              </a:spcBef>
              <a:spcAft>
                <a:spcPts val="0"/>
              </a:spcAft>
              <a:buClr>
                <a:schemeClr val="dk1"/>
              </a:buClr>
              <a:buSzPts val="2800"/>
              <a:buChar char="•"/>
            </a:pPr>
            <a:r>
              <a:rPr lang="en-US"/>
              <a:t>Can only be used once in a 24 month period.</a:t>
            </a:r>
            <a:endParaRPr/>
          </a:p>
          <a:p>
            <a:pPr indent="-50800" lvl="0" marL="228600" rtl="0" algn="l">
              <a:lnSpc>
                <a:spcPct val="90000"/>
              </a:lnSpc>
              <a:spcBef>
                <a:spcPts val="1000"/>
              </a:spcBef>
              <a:spcAft>
                <a:spcPts val="0"/>
              </a:spcAft>
              <a:buClr>
                <a:schemeClr val="dk1"/>
              </a:buClr>
              <a:buSzPts val="2800"/>
              <a:buNone/>
            </a:pPr>
            <a:r>
              <a:t/>
            </a:r>
            <a:endParaRPr/>
          </a:p>
          <a:p>
            <a:pPr indent="-50800" lvl="0" marL="228600" rtl="0" algn="l">
              <a:lnSpc>
                <a:spcPct val="90000"/>
              </a:lnSpc>
              <a:spcBef>
                <a:spcPts val="1000"/>
              </a:spcBef>
              <a:spcAft>
                <a:spcPts val="0"/>
              </a:spcAft>
              <a:buClr>
                <a:schemeClr val="dk1"/>
              </a:buClr>
              <a:buSzPts val="2800"/>
              <a:buNone/>
            </a:pPr>
            <a:r>
              <a:t/>
            </a:r>
            <a:endParaRPr/>
          </a:p>
        </p:txBody>
      </p:sp>
      <p:pic>
        <p:nvPicPr>
          <p:cNvPr descr="DOD - M16-A1 - 25 Meter Alt Course C Target - Box of 250" id="449" name="Google Shape;449;p44"/>
          <p:cNvPicPr preferRelativeResize="0"/>
          <p:nvPr/>
        </p:nvPicPr>
        <p:blipFill rotWithShape="1">
          <a:blip r:embed="rId3">
            <a:alphaModFix/>
          </a:blip>
          <a:srcRect b="0" l="0" r="0" t="0"/>
          <a:stretch/>
        </p:blipFill>
        <p:spPr>
          <a:xfrm>
            <a:off x="298654" y="2025322"/>
            <a:ext cx="3657600" cy="4648200"/>
          </a:xfrm>
          <a:prstGeom prst="rect">
            <a:avLst/>
          </a:prstGeom>
          <a:noFill/>
          <a:ln>
            <a:noFill/>
          </a:ln>
        </p:spPr>
      </p:pic>
      <p:sp>
        <p:nvSpPr>
          <p:cNvPr id="450" name="Google Shape;450;p44"/>
          <p:cNvSpPr txBox="1"/>
          <p:nvPr/>
        </p:nvSpPr>
        <p:spPr>
          <a:xfrm>
            <a:off x="2305692" y="579127"/>
            <a:ext cx="6402600" cy="646500"/>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3600">
                <a:solidFill>
                  <a:schemeClr val="dk1"/>
                </a:solidFill>
                <a:latin typeface="Calibri"/>
                <a:ea typeface="Calibri"/>
                <a:cs typeface="Calibri"/>
                <a:sym typeface="Calibri"/>
              </a:rPr>
              <a:t>Can’t we just do the ALT-C Qual?</a:t>
            </a:r>
            <a:endParaRPr i="1"/>
          </a:p>
        </p:txBody>
      </p:sp>
      <p:sp>
        <p:nvSpPr>
          <p:cNvPr id="451" name="Google Shape;451;p44"/>
          <p:cNvSpPr txBox="1"/>
          <p:nvPr/>
        </p:nvSpPr>
        <p:spPr>
          <a:xfrm>
            <a:off x="5506949" y="6315566"/>
            <a:ext cx="4140486"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See 3-20.40 Table 1-77 for more details.</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45"/>
          <p:cNvSpPr txBox="1"/>
          <p:nvPr>
            <p:ph type="title"/>
          </p:nvPr>
        </p:nvSpPr>
        <p:spPr>
          <a:xfrm>
            <a:off x="838200" y="365125"/>
            <a:ext cx="10515600" cy="1325563"/>
          </a:xfrm>
          <a:prstGeom prst="rect">
            <a:avLst/>
          </a:prstGeom>
          <a:noFill/>
          <a:ln>
            <a:noFill/>
          </a:ln>
          <a:effectLst>
            <a:outerShdw blurRad="57150" rotWithShape="0" algn="bl" dir="5400000" dist="19050">
              <a:srgbClr val="000000">
                <a:alpha val="50000"/>
              </a:srgbClr>
            </a:outerShdw>
          </a:effectLst>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Next Steps</a:t>
            </a:r>
            <a:endParaRPr b="1"/>
          </a:p>
        </p:txBody>
      </p:sp>
      <p:sp>
        <p:nvSpPr>
          <p:cNvPr id="458" name="Google Shape;458;p4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Read through AAR from previous range (A Co, </a:t>
            </a:r>
            <a:r>
              <a:rPr lang="en-US" u="sng">
                <a:solidFill>
                  <a:schemeClr val="hlink"/>
                </a:solidFill>
                <a:hlinkClick r:id="rId3"/>
              </a:rPr>
              <a:t>C Co</a:t>
            </a:r>
            <a:r>
              <a:rPr lang="en-US"/>
              <a:t>)</a:t>
            </a:r>
            <a:endParaRPr/>
          </a:p>
          <a:p>
            <a:pPr indent="-228600" lvl="0" marL="228600" rtl="0" algn="l">
              <a:lnSpc>
                <a:spcPct val="90000"/>
              </a:lnSpc>
              <a:spcBef>
                <a:spcPts val="1000"/>
              </a:spcBef>
              <a:spcAft>
                <a:spcPts val="0"/>
              </a:spcAft>
              <a:buClr>
                <a:schemeClr val="dk1"/>
              </a:buClr>
              <a:buSzPts val="2800"/>
              <a:buChar char="•"/>
            </a:pPr>
            <a:r>
              <a:rPr lang="en-US"/>
              <a:t>Assign all soldiers a primary and secondary role.</a:t>
            </a:r>
            <a:endParaRPr/>
          </a:p>
          <a:p>
            <a:pPr indent="-228600" lvl="0" marL="228600" rtl="0" algn="l">
              <a:lnSpc>
                <a:spcPct val="90000"/>
              </a:lnSpc>
              <a:spcBef>
                <a:spcPts val="1000"/>
              </a:spcBef>
              <a:spcAft>
                <a:spcPts val="0"/>
              </a:spcAft>
              <a:buClr>
                <a:schemeClr val="dk1"/>
              </a:buClr>
              <a:buSzPts val="2800"/>
              <a:buChar char="•"/>
            </a:pPr>
            <a:r>
              <a:rPr lang="en-US"/>
              <a:t>Instructors dig into doctrine in prep for PMI</a:t>
            </a:r>
            <a:endParaRPr/>
          </a:p>
          <a:p>
            <a:pPr indent="-228600" lvl="0" marL="228600" rtl="0" algn="l">
              <a:lnSpc>
                <a:spcPct val="90000"/>
              </a:lnSpc>
              <a:spcBef>
                <a:spcPts val="1000"/>
              </a:spcBef>
              <a:spcAft>
                <a:spcPts val="0"/>
              </a:spcAft>
              <a:buClr>
                <a:schemeClr val="dk1"/>
              </a:buClr>
              <a:buSzPts val="2800"/>
              <a:buChar char="•"/>
            </a:pPr>
            <a:r>
              <a:rPr lang="en-US"/>
              <a:t>Squad and Platoon leadership</a:t>
            </a:r>
            <a:endParaRPr/>
          </a:p>
          <a:p>
            <a:pPr indent="-228600" lvl="1" marL="685800" rtl="0" algn="l">
              <a:lnSpc>
                <a:spcPct val="90000"/>
              </a:lnSpc>
              <a:spcBef>
                <a:spcPts val="500"/>
              </a:spcBef>
              <a:spcAft>
                <a:spcPts val="0"/>
              </a:spcAft>
              <a:buClr>
                <a:schemeClr val="dk1"/>
              </a:buClr>
              <a:buSzPts val="2400"/>
              <a:buChar char="•"/>
            </a:pPr>
            <a:r>
              <a:rPr lang="en-US"/>
              <a:t>Develop Evaluation for M4, Optics, and M9</a:t>
            </a:r>
            <a:endParaRPr/>
          </a:p>
          <a:p>
            <a:pPr indent="-228600" lvl="1" marL="685800" rtl="0" algn="l">
              <a:lnSpc>
                <a:spcPct val="90000"/>
              </a:lnSpc>
              <a:spcBef>
                <a:spcPts val="500"/>
              </a:spcBef>
              <a:spcAft>
                <a:spcPts val="0"/>
              </a:spcAft>
              <a:buClr>
                <a:schemeClr val="dk1"/>
              </a:buClr>
              <a:buSzPts val="2400"/>
              <a:buChar char="•"/>
            </a:pPr>
            <a:r>
              <a:rPr lang="en-US"/>
              <a:t>Familiarize and plan to evaluate your soldiers on Drills</a:t>
            </a:r>
            <a:endParaRPr/>
          </a:p>
          <a:p>
            <a:pPr indent="-228600" lvl="0" marL="228600" rtl="0" algn="l">
              <a:lnSpc>
                <a:spcPct val="90000"/>
              </a:lnSpc>
              <a:spcBef>
                <a:spcPts val="1000"/>
              </a:spcBef>
              <a:spcAft>
                <a:spcPts val="0"/>
              </a:spcAft>
              <a:buClr>
                <a:schemeClr val="dk1"/>
              </a:buClr>
              <a:buSzPts val="2800"/>
              <a:buChar char="•"/>
            </a:pPr>
            <a:r>
              <a:rPr lang="en-US"/>
              <a:t>Update MAL to align with range roaster</a:t>
            </a:r>
            <a:endParaRPr/>
          </a:p>
          <a:p>
            <a:pPr indent="-228600" lvl="0" marL="228600" rtl="0" algn="l">
              <a:lnSpc>
                <a:spcPct val="90000"/>
              </a:lnSpc>
              <a:spcBef>
                <a:spcPts val="1000"/>
              </a:spcBef>
              <a:spcAft>
                <a:spcPts val="0"/>
              </a:spcAft>
              <a:buClr>
                <a:schemeClr val="dk1"/>
              </a:buClr>
              <a:buSzPts val="2800"/>
              <a:buChar char="•"/>
            </a:pPr>
            <a:r>
              <a:rPr lang="en-US"/>
              <a:t>PMCS assigned weapons, optics, and magazines</a:t>
            </a:r>
            <a:endParaRPr/>
          </a:p>
          <a:p>
            <a:pPr indent="-228600" lvl="0" marL="228600" rtl="0" algn="l">
              <a:lnSpc>
                <a:spcPct val="90000"/>
              </a:lnSpc>
              <a:spcBef>
                <a:spcPts val="1000"/>
              </a:spcBef>
              <a:spcAft>
                <a:spcPts val="0"/>
              </a:spcAft>
              <a:buClr>
                <a:schemeClr val="dk1"/>
              </a:buClr>
              <a:buSzPts val="2800"/>
              <a:buChar char="•"/>
            </a:pPr>
            <a:r>
              <a:rPr lang="en-US"/>
              <a:t>Update OIC, NCOIC, RSO, and tower books</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46"/>
          <p:cNvSpPr txBox="1"/>
          <p:nvPr>
            <p:ph type="title"/>
          </p:nvPr>
        </p:nvSpPr>
        <p:spPr>
          <a:xfrm>
            <a:off x="838200" y="365125"/>
            <a:ext cx="10515600" cy="1325563"/>
          </a:xfrm>
          <a:prstGeom prst="rect">
            <a:avLst/>
          </a:prstGeom>
          <a:noFill/>
          <a:ln>
            <a:noFill/>
          </a:ln>
          <a:effectLst>
            <a:outerShdw blurRad="57150" rotWithShape="0" algn="bl" dir="5400000" dist="19050">
              <a:srgbClr val="000000">
                <a:alpha val="50000"/>
              </a:srgbClr>
            </a:outerShdw>
          </a:effectLst>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Additional Resources</a:t>
            </a:r>
            <a:endParaRPr/>
          </a:p>
        </p:txBody>
      </p:sp>
      <p:sp>
        <p:nvSpPr>
          <p:cNvPr id="464" name="Google Shape;464;p4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Rifle IWQ Failure Cascade Series</a:t>
            </a:r>
            <a:endParaRPr/>
          </a:p>
          <a:p>
            <a:pPr indent="-228600" lvl="1" marL="685800" rtl="0" algn="l">
              <a:lnSpc>
                <a:spcPct val="90000"/>
              </a:lnSpc>
              <a:spcBef>
                <a:spcPts val="500"/>
              </a:spcBef>
              <a:spcAft>
                <a:spcPts val="0"/>
              </a:spcAft>
              <a:buClr>
                <a:schemeClr val="dk1"/>
              </a:buClr>
              <a:buSzPts val="2400"/>
              <a:buChar char="•"/>
            </a:pPr>
            <a:r>
              <a:rPr lang="en-US" u="sng">
                <a:solidFill>
                  <a:schemeClr val="hlink"/>
                </a:solidFill>
                <a:hlinkClick r:id="rId3"/>
              </a:rPr>
              <a:t>Failure #1: Quick PMI</a:t>
            </a:r>
            <a:endParaRPr/>
          </a:p>
          <a:p>
            <a:pPr indent="-228600" lvl="1" marL="685800" rtl="0" algn="l">
              <a:lnSpc>
                <a:spcPct val="90000"/>
              </a:lnSpc>
              <a:spcBef>
                <a:spcPts val="500"/>
              </a:spcBef>
              <a:spcAft>
                <a:spcPts val="0"/>
              </a:spcAft>
              <a:buClr>
                <a:schemeClr val="dk1"/>
              </a:buClr>
              <a:buSzPts val="2400"/>
              <a:buChar char="•"/>
            </a:pPr>
            <a:r>
              <a:rPr lang="en-US" u="sng">
                <a:solidFill>
                  <a:schemeClr val="hlink"/>
                </a:solidFill>
                <a:hlinkClick r:id="rId4"/>
              </a:rPr>
              <a:t>Failure #2: Bad Shot Process and Drills Validation</a:t>
            </a:r>
            <a:endParaRPr/>
          </a:p>
          <a:p>
            <a:pPr indent="-228600" lvl="1" marL="685800" rtl="0" algn="l">
              <a:lnSpc>
                <a:spcPct val="90000"/>
              </a:lnSpc>
              <a:spcBef>
                <a:spcPts val="500"/>
              </a:spcBef>
              <a:spcAft>
                <a:spcPts val="0"/>
              </a:spcAft>
              <a:buClr>
                <a:schemeClr val="dk1"/>
              </a:buClr>
              <a:buSzPts val="2400"/>
              <a:buChar char="•"/>
            </a:pPr>
            <a:r>
              <a:rPr lang="en-US" u="sng">
                <a:solidFill>
                  <a:schemeClr val="hlink"/>
                </a:solidFill>
                <a:hlinkClick r:id="rId5"/>
              </a:rPr>
              <a:t>Failure #3: Wrong Zero Target</a:t>
            </a:r>
            <a:endParaRPr/>
          </a:p>
          <a:p>
            <a:pPr indent="-228600" lvl="1" marL="685800" rtl="0" algn="l">
              <a:lnSpc>
                <a:spcPct val="90000"/>
              </a:lnSpc>
              <a:spcBef>
                <a:spcPts val="500"/>
              </a:spcBef>
              <a:spcAft>
                <a:spcPts val="0"/>
              </a:spcAft>
              <a:buClr>
                <a:schemeClr val="dk1"/>
              </a:buClr>
              <a:buSzPts val="2400"/>
              <a:buChar char="•"/>
            </a:pPr>
            <a:r>
              <a:rPr lang="en-US" u="sng">
                <a:solidFill>
                  <a:schemeClr val="hlink"/>
                </a:solidFill>
                <a:hlinkClick r:id="rId6"/>
              </a:rPr>
              <a:t>Failure #4: Not Using Optics</a:t>
            </a:r>
            <a:endParaRPr/>
          </a:p>
          <a:p>
            <a:pPr indent="-228600" lvl="1" marL="685800" rtl="0" algn="l">
              <a:lnSpc>
                <a:spcPct val="90000"/>
              </a:lnSpc>
              <a:spcBef>
                <a:spcPts val="500"/>
              </a:spcBef>
              <a:spcAft>
                <a:spcPts val="0"/>
              </a:spcAft>
              <a:buClr>
                <a:schemeClr val="dk1"/>
              </a:buClr>
              <a:buSzPts val="2400"/>
              <a:buChar char="•"/>
            </a:pPr>
            <a:r>
              <a:rPr lang="en-US" u="sng">
                <a:solidFill>
                  <a:schemeClr val="hlink"/>
                </a:solidFill>
                <a:hlinkClick r:id="rId7"/>
              </a:rPr>
              <a:t>Failure #5: Inability to Group</a:t>
            </a:r>
            <a:endParaRPr/>
          </a:p>
          <a:p>
            <a:pPr indent="-228600" lvl="1" marL="685800" rtl="0" algn="l">
              <a:lnSpc>
                <a:spcPct val="90000"/>
              </a:lnSpc>
              <a:spcBef>
                <a:spcPts val="500"/>
              </a:spcBef>
              <a:spcAft>
                <a:spcPts val="0"/>
              </a:spcAft>
              <a:buClr>
                <a:schemeClr val="dk1"/>
              </a:buClr>
              <a:buSzPts val="2400"/>
              <a:buChar char="•"/>
            </a:pPr>
            <a:r>
              <a:rPr lang="en-US" u="sng">
                <a:solidFill>
                  <a:schemeClr val="hlink"/>
                </a:solidFill>
                <a:hlinkClick r:id="rId8"/>
              </a:rPr>
              <a:t>Failure #6: Bad Zero</a:t>
            </a:r>
            <a:endParaRPr/>
          </a:p>
          <a:p>
            <a:pPr indent="-228600" lvl="1" marL="685800" rtl="0" algn="l">
              <a:lnSpc>
                <a:spcPct val="90000"/>
              </a:lnSpc>
              <a:spcBef>
                <a:spcPts val="500"/>
              </a:spcBef>
              <a:spcAft>
                <a:spcPts val="0"/>
              </a:spcAft>
              <a:buClr>
                <a:schemeClr val="dk1"/>
              </a:buClr>
              <a:buSzPts val="2400"/>
              <a:buChar char="•"/>
            </a:pPr>
            <a:r>
              <a:rPr lang="en-US" u="sng">
                <a:solidFill>
                  <a:schemeClr val="hlink"/>
                </a:solidFill>
                <a:hlinkClick r:id="rId9"/>
              </a:rPr>
              <a:t>Failure #7: Bad Target Presentations</a:t>
            </a:r>
            <a:endParaRPr/>
          </a:p>
          <a:p>
            <a:pPr indent="-50800" lvl="0" marL="228600" rtl="0" algn="l">
              <a:lnSpc>
                <a:spcPct val="90000"/>
              </a:lnSpc>
              <a:spcBef>
                <a:spcPts val="1000"/>
              </a:spcBef>
              <a:spcAft>
                <a:spcPts val="0"/>
              </a:spcAft>
              <a:buClr>
                <a:schemeClr val="dk1"/>
              </a:buClr>
              <a:buSzPts val="2800"/>
              <a:buNone/>
            </a:pPr>
            <a:r>
              <a:t/>
            </a:r>
            <a:endParaRPr/>
          </a:p>
        </p:txBody>
      </p:sp>
      <p:pic>
        <p:nvPicPr>
          <p:cNvPr descr="May be an image of text that says 'CAL GUARD IWQ &amp; Training: Why we Fail and How to Succeed Problem: Tolerance Stacking Bad Shot Process The &quot;Failure Cascade&quot; Drills No Optics, when avail Bad Zero &quot;Quick PMI&quot; AKA: &quot;Can you send me your PMI slides?&quot; Wrong Zero Target Bad Group Size FAIL Bad Target Exposure'" id="465" name="Google Shape;465;p46"/>
          <p:cNvPicPr preferRelativeResize="0"/>
          <p:nvPr/>
        </p:nvPicPr>
        <p:blipFill rotWithShape="1">
          <a:blip r:embed="rId10">
            <a:alphaModFix/>
          </a:blip>
          <a:srcRect b="0" l="0" r="0" t="0"/>
          <a:stretch/>
        </p:blipFill>
        <p:spPr>
          <a:xfrm>
            <a:off x="6451893" y="3626778"/>
            <a:ext cx="5740107" cy="323122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47"/>
          <p:cNvSpPr txBox="1"/>
          <p:nvPr>
            <p:ph type="title"/>
          </p:nvPr>
        </p:nvSpPr>
        <p:spPr>
          <a:xfrm>
            <a:off x="838200" y="365125"/>
            <a:ext cx="10515600" cy="1325563"/>
          </a:xfrm>
          <a:prstGeom prst="rect">
            <a:avLst/>
          </a:prstGeom>
          <a:noFill/>
          <a:ln>
            <a:noFill/>
          </a:ln>
          <a:effectLst>
            <a:outerShdw blurRad="57150" rotWithShape="0" algn="bl" dir="5400000" dist="19050">
              <a:srgbClr val="000000">
                <a:alpha val="50000"/>
              </a:srgbClr>
            </a:outerShdw>
          </a:effectLst>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Additional Resources (continued)</a:t>
            </a:r>
            <a:endParaRPr/>
          </a:p>
        </p:txBody>
      </p:sp>
      <p:sp>
        <p:nvSpPr>
          <p:cNvPr id="471" name="Google Shape;471;p47"/>
          <p:cNvSpPr txBox="1"/>
          <p:nvPr>
            <p:ph idx="1" type="body"/>
          </p:nvPr>
        </p:nvSpPr>
        <p:spPr>
          <a:xfrm>
            <a:off x="838200" y="1825625"/>
            <a:ext cx="10515600" cy="4082015"/>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u="sng">
                <a:solidFill>
                  <a:schemeClr val="hlink"/>
                </a:solidFill>
                <a:hlinkClick r:id="rId3"/>
              </a:rPr>
              <a:t>Army Reserve Marksman Newsletter</a:t>
            </a:r>
            <a:endParaRPr/>
          </a:p>
          <a:p>
            <a:pPr indent="-228600" lvl="0" marL="228600" rtl="0" algn="l">
              <a:lnSpc>
                <a:spcPct val="90000"/>
              </a:lnSpc>
              <a:spcBef>
                <a:spcPts val="1000"/>
              </a:spcBef>
              <a:spcAft>
                <a:spcPts val="0"/>
              </a:spcAft>
              <a:buClr>
                <a:schemeClr val="dk1"/>
              </a:buClr>
              <a:buSzPts val="2800"/>
              <a:buChar char="•"/>
            </a:pPr>
            <a:r>
              <a:rPr lang="en-US" u="sng">
                <a:solidFill>
                  <a:schemeClr val="hlink"/>
                </a:solidFill>
                <a:hlinkClick r:id="rId4"/>
              </a:rPr>
              <a:t>The Changing Face of Rifle Qualification (Page 34)</a:t>
            </a:r>
            <a:endParaRPr/>
          </a:p>
          <a:p>
            <a:pPr indent="-228600" lvl="0" marL="228600" rtl="0" algn="l">
              <a:lnSpc>
                <a:spcPct val="90000"/>
              </a:lnSpc>
              <a:spcBef>
                <a:spcPts val="1000"/>
              </a:spcBef>
              <a:spcAft>
                <a:spcPts val="0"/>
              </a:spcAft>
              <a:buClr>
                <a:schemeClr val="dk1"/>
              </a:buClr>
              <a:buSzPts val="2800"/>
              <a:buChar char="•"/>
            </a:pPr>
            <a:r>
              <a:rPr lang="en-US" u="sng">
                <a:solidFill>
                  <a:schemeClr val="hlink"/>
                </a:solidFill>
                <a:hlinkClick r:id="rId5"/>
              </a:rPr>
              <a:t>Entering New IWQ into DTM</a:t>
            </a:r>
            <a:r>
              <a:rPr lang="en-US" u="sng">
                <a:solidFill>
                  <a:schemeClr val="hlink"/>
                </a:solidFill>
                <a:hlinkClick r:id="rId6"/>
              </a:rPr>
              <a:t>S</a:t>
            </a:r>
            <a:endParaRPr/>
          </a:p>
          <a:p>
            <a:pPr indent="-228600" lvl="0" marL="228600" rtl="0" algn="l">
              <a:lnSpc>
                <a:spcPct val="90000"/>
              </a:lnSpc>
              <a:spcBef>
                <a:spcPts val="1000"/>
              </a:spcBef>
              <a:spcAft>
                <a:spcPts val="0"/>
              </a:spcAft>
              <a:buClr>
                <a:schemeClr val="dk1"/>
              </a:buClr>
              <a:buSzPts val="2800"/>
              <a:buChar char="•"/>
            </a:pPr>
            <a:r>
              <a:rPr lang="en-US" u="sng">
                <a:solidFill>
                  <a:schemeClr val="hlink"/>
                </a:solidFill>
                <a:hlinkClick r:id="rId7"/>
              </a:rPr>
              <a:t>Kneeling Position</a:t>
            </a:r>
            <a:endParaRPr/>
          </a:p>
          <a:p>
            <a:pPr indent="-228600" lvl="0" marL="228600" rtl="0" algn="l">
              <a:lnSpc>
                <a:spcPct val="90000"/>
              </a:lnSpc>
              <a:spcBef>
                <a:spcPts val="1000"/>
              </a:spcBef>
              <a:spcAft>
                <a:spcPts val="0"/>
              </a:spcAft>
              <a:buClr>
                <a:schemeClr val="dk1"/>
              </a:buClr>
              <a:buSzPts val="2800"/>
              <a:buChar char="•"/>
            </a:pPr>
            <a:r>
              <a:rPr lang="en-US" u="sng">
                <a:solidFill>
                  <a:schemeClr val="hlink"/>
                </a:solidFill>
                <a:hlinkClick r:id="rId8"/>
              </a:rPr>
              <a:t>Weapons Up and Down Range?</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sp>
        <p:nvSpPr>
          <p:cNvPr id="476" name="Google Shape;476;p48"/>
          <p:cNvSpPr txBox="1"/>
          <p:nvPr>
            <p:ph type="ctrTitle"/>
          </p:nvPr>
        </p:nvSpPr>
        <p:spPr>
          <a:xfrm>
            <a:off x="1524000" y="-144200"/>
            <a:ext cx="9144000" cy="2123700"/>
          </a:xfrm>
          <a:prstGeom prst="rect">
            <a:avLst/>
          </a:prstGeom>
          <a:noFill/>
          <a:ln>
            <a:noFill/>
          </a:ln>
          <a:effectLst>
            <a:outerShdw blurRad="57150" rotWithShape="0" algn="bl" dir="5400000" dist="19050">
              <a:srgbClr val="000000">
                <a:alpha val="50000"/>
              </a:srgbClr>
            </a:outerShdw>
          </a:effectLst>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12000"/>
              <a:buFont typeface="Calibri"/>
              <a:buNone/>
            </a:pPr>
            <a:r>
              <a:rPr b="1" lang="en-US" sz="12000"/>
              <a:t>Rifle Videos</a:t>
            </a:r>
            <a:endParaRPr/>
          </a:p>
        </p:txBody>
      </p:sp>
      <p:pic>
        <p:nvPicPr>
          <p:cNvPr descr="M4A1 | FN®" id="477" name="Google Shape;477;p48"/>
          <p:cNvPicPr preferRelativeResize="0"/>
          <p:nvPr/>
        </p:nvPicPr>
        <p:blipFill rotWithShape="1">
          <a:blip r:embed="rId3">
            <a:alphaModFix/>
          </a:blip>
          <a:srcRect b="0" l="0" r="0" t="0"/>
          <a:stretch/>
        </p:blipFill>
        <p:spPr>
          <a:xfrm>
            <a:off x="2537255" y="1742304"/>
            <a:ext cx="7900086" cy="3291703"/>
          </a:xfrm>
          <a:prstGeom prst="rect">
            <a:avLst/>
          </a:prstGeom>
          <a:noFill/>
          <a:ln>
            <a:noFill/>
          </a:ln>
        </p:spPr>
      </p:pic>
      <p:pic>
        <p:nvPicPr>
          <p:cNvPr descr="Trijicon ACOG® 4x32 Army RCO Riflescope - M150 / A4 / M4 | Trijicon®" id="478" name="Google Shape;478;p48"/>
          <p:cNvPicPr preferRelativeResize="0"/>
          <p:nvPr/>
        </p:nvPicPr>
        <p:blipFill rotWithShape="1">
          <a:blip r:embed="rId4">
            <a:alphaModFix/>
          </a:blip>
          <a:srcRect b="26714" l="28339" r="19322" t="28368"/>
          <a:stretch/>
        </p:blipFill>
        <p:spPr>
          <a:xfrm>
            <a:off x="494208" y="4283672"/>
            <a:ext cx="2850353" cy="1455395"/>
          </a:xfrm>
          <a:prstGeom prst="rect">
            <a:avLst/>
          </a:prstGeom>
          <a:noFill/>
          <a:ln>
            <a:noFill/>
          </a:ln>
        </p:spPr>
      </p:pic>
      <p:pic>
        <p:nvPicPr>
          <p:cNvPr descr="Aimpoint - CompM2" id="479" name="Google Shape;479;p48"/>
          <p:cNvPicPr preferRelativeResize="0"/>
          <p:nvPr/>
        </p:nvPicPr>
        <p:blipFill rotWithShape="1">
          <a:blip r:embed="rId5">
            <a:alphaModFix/>
          </a:blip>
          <a:srcRect b="0" l="0" r="0" t="0"/>
          <a:stretch/>
        </p:blipFill>
        <p:spPr>
          <a:xfrm>
            <a:off x="9256043" y="3933566"/>
            <a:ext cx="2362596" cy="1742304"/>
          </a:xfrm>
          <a:prstGeom prst="rect">
            <a:avLst/>
          </a:prstGeom>
          <a:noFill/>
          <a:ln>
            <a:noFill/>
          </a:ln>
        </p:spPr>
      </p:pic>
      <p:sp>
        <p:nvSpPr>
          <p:cNvPr id="480" name="Google Shape;480;p48"/>
          <p:cNvSpPr txBox="1"/>
          <p:nvPr/>
        </p:nvSpPr>
        <p:spPr>
          <a:xfrm>
            <a:off x="650788" y="5675870"/>
            <a:ext cx="251917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000">
                <a:solidFill>
                  <a:schemeClr val="dk1"/>
                </a:solidFill>
                <a:latin typeface="Calibri"/>
                <a:ea typeface="Calibri"/>
                <a:cs typeface="Calibri"/>
                <a:sym typeface="Calibri"/>
              </a:rPr>
              <a:t>M150 RCO</a:t>
            </a:r>
            <a:endParaRPr/>
          </a:p>
        </p:txBody>
      </p:sp>
      <p:sp>
        <p:nvSpPr>
          <p:cNvPr id="481" name="Google Shape;481;p48"/>
          <p:cNvSpPr txBox="1"/>
          <p:nvPr/>
        </p:nvSpPr>
        <p:spPr>
          <a:xfrm>
            <a:off x="9256043" y="5739067"/>
            <a:ext cx="251917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4000">
                <a:solidFill>
                  <a:schemeClr val="dk1"/>
                </a:solidFill>
                <a:latin typeface="Calibri"/>
                <a:ea typeface="Calibri"/>
                <a:cs typeface="Calibri"/>
                <a:sym typeface="Calibri"/>
              </a:rPr>
              <a:t>M68 CCO</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sp>
        <p:nvSpPr>
          <p:cNvPr id="487" name="Google Shape;487;p49"/>
          <p:cNvSpPr txBox="1"/>
          <p:nvPr/>
        </p:nvSpPr>
        <p:spPr>
          <a:xfrm>
            <a:off x="2369437" y="0"/>
            <a:ext cx="7210814" cy="646331"/>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600">
                <a:solidFill>
                  <a:schemeClr val="dk1"/>
                </a:solidFill>
                <a:latin typeface="Calibri"/>
                <a:ea typeface="Calibri"/>
                <a:cs typeface="Calibri"/>
                <a:sym typeface="Calibri"/>
              </a:rPr>
              <a:t>Weapon Malfunctions</a:t>
            </a:r>
            <a:endParaRPr sz="3600">
              <a:solidFill>
                <a:schemeClr val="dk1"/>
              </a:solidFill>
              <a:latin typeface="Calibri"/>
              <a:ea typeface="Calibri"/>
              <a:cs typeface="Calibri"/>
              <a:sym typeface="Calibri"/>
            </a:endParaRPr>
          </a:p>
        </p:txBody>
      </p:sp>
      <p:pic>
        <p:nvPicPr>
          <p:cNvPr id="488" name="Google Shape;488;p49" title="Weapons Malfunction Training | Pat McNamara"/>
          <p:cNvPicPr preferRelativeResize="0"/>
          <p:nvPr/>
        </p:nvPicPr>
        <p:blipFill rotWithShape="1">
          <a:blip r:embed="rId3">
            <a:alphaModFix/>
          </a:blip>
          <a:srcRect b="0" l="0" r="0" t="0"/>
          <a:stretch/>
        </p:blipFill>
        <p:spPr>
          <a:xfrm>
            <a:off x="585461" y="631091"/>
            <a:ext cx="11021078" cy="622690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8"/>
                                        </p:tgtEl>
                                        <p:attrNameLst>
                                          <p:attrName>style.visibility</p:attrName>
                                        </p:attrNameLst>
                                      </p:cBhvr>
                                      <p:to>
                                        <p:strVal val="visible"/>
                                      </p:to>
                                    </p:set>
                                    <p:animEffect filter="fade" transition="in">
                                      <p:cBhvr>
                                        <p:cTn dur="1"/>
                                        <p:tgtEl>
                                          <p:spTgt spid="4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pic>
        <p:nvPicPr>
          <p:cNvPr id="493" name="Google Shape;493;p50" title="Shooter's Corner: Disassembly and Maintenance of the M-4"/>
          <p:cNvPicPr preferRelativeResize="0"/>
          <p:nvPr/>
        </p:nvPicPr>
        <p:blipFill rotWithShape="1">
          <a:blip r:embed="rId3">
            <a:alphaModFix/>
          </a:blip>
          <a:srcRect b="0" l="0" r="0" t="0"/>
          <a:stretch/>
        </p:blipFill>
        <p:spPr>
          <a:xfrm>
            <a:off x="292813" y="300399"/>
            <a:ext cx="11606373" cy="6557601"/>
          </a:xfrm>
          <a:prstGeom prst="rect">
            <a:avLst/>
          </a:prstGeom>
          <a:noFill/>
          <a:ln>
            <a:noFill/>
          </a:ln>
        </p:spPr>
      </p:pic>
      <p:sp>
        <p:nvSpPr>
          <p:cNvPr id="494" name="Google Shape;494;p50"/>
          <p:cNvSpPr txBox="1"/>
          <p:nvPr/>
        </p:nvSpPr>
        <p:spPr>
          <a:xfrm>
            <a:off x="4899059" y="-30822"/>
            <a:ext cx="239387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Weapon Maintenance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3"/>
                                        </p:tgtEl>
                                        <p:attrNameLst>
                                          <p:attrName>style.visibility</p:attrName>
                                        </p:attrNameLst>
                                      </p:cBhvr>
                                      <p:to>
                                        <p:strVal val="visible"/>
                                      </p:to>
                                    </p:set>
                                    <p:animEffect filter="fade" transition="in">
                                      <p:cBhvr>
                                        <p:cTn dur="1"/>
                                        <p:tgtEl>
                                          <p:spTgt spid="4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pic>
        <p:nvPicPr>
          <p:cNvPr id="500" name="Google Shape;500;p51" title="M4 Qualification"/>
          <p:cNvPicPr preferRelativeResize="0"/>
          <p:nvPr>
            <p:ph idx="1" type="body"/>
          </p:nvPr>
        </p:nvPicPr>
        <p:blipFill rotWithShape="1">
          <a:blip r:embed="rId3">
            <a:alphaModFix/>
          </a:blip>
          <a:srcRect b="0" l="0" r="0" t="0"/>
          <a:stretch/>
        </p:blipFill>
        <p:spPr>
          <a:xfrm>
            <a:off x="1729059" y="311766"/>
            <a:ext cx="8733882" cy="6546234"/>
          </a:xfrm>
          <a:prstGeom prst="rect">
            <a:avLst/>
          </a:prstGeom>
          <a:noFill/>
          <a:ln>
            <a:noFill/>
          </a:ln>
        </p:spPr>
      </p:pic>
      <p:sp>
        <p:nvSpPr>
          <p:cNvPr id="501" name="Google Shape;501;p51"/>
          <p:cNvSpPr txBox="1"/>
          <p:nvPr/>
        </p:nvSpPr>
        <p:spPr>
          <a:xfrm>
            <a:off x="3537734" y="0"/>
            <a:ext cx="511653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Qual Description with Demonstration of Transitions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0"/>
                                        </p:tgtEl>
                                        <p:attrNameLst>
                                          <p:attrName>style.visibility</p:attrName>
                                        </p:attrNameLst>
                                      </p:cBhvr>
                                      <p:to>
                                        <p:strVal val="visible"/>
                                      </p:to>
                                    </p:set>
                                    <p:animEffect filter="fade" transition="in">
                                      <p:cBhvr>
                                        <p:cTn dur="1"/>
                                        <p:tgtEl>
                                          <p:spTgt spid="5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6"/>
          <p:cNvSpPr txBox="1"/>
          <p:nvPr>
            <p:ph type="title"/>
          </p:nvPr>
        </p:nvSpPr>
        <p:spPr>
          <a:xfrm>
            <a:off x="131644" y="286971"/>
            <a:ext cx="11591826"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400"/>
              <a:buFont typeface="Calibri"/>
              <a:buNone/>
            </a:pPr>
            <a:r>
              <a:rPr b="1" lang="en-US"/>
              <a:t>You should have a weapon and optic assigned on the Unit MAL.</a:t>
            </a:r>
            <a:endParaRPr/>
          </a:p>
        </p:txBody>
      </p:sp>
      <p:sp>
        <p:nvSpPr>
          <p:cNvPr id="122" name="Google Shape;122;p16"/>
          <p:cNvSpPr txBox="1"/>
          <p:nvPr/>
        </p:nvSpPr>
        <p:spPr>
          <a:xfrm>
            <a:off x="9277453" y="5752199"/>
            <a:ext cx="2814283"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800" u="sng" cap="none" strike="noStrike">
                <a:solidFill>
                  <a:schemeClr val="dk1"/>
                </a:solidFill>
                <a:latin typeface="Calibri"/>
                <a:ea typeface="Calibri"/>
                <a:cs typeface="Calibri"/>
                <a:sym typeface="Calibri"/>
              </a:rPr>
              <a:t>Resources:</a:t>
            </a:r>
            <a:endParaRPr/>
          </a:p>
          <a:p>
            <a:pPr indent="0" lvl="0" marL="0" marR="0" rtl="0" algn="l">
              <a:spcBef>
                <a:spcPts val="0"/>
              </a:spcBef>
              <a:spcAft>
                <a:spcPts val="0"/>
              </a:spcAft>
              <a:buNone/>
            </a:pPr>
            <a:r>
              <a:rPr lang="en-US" sz="1800" u="sng">
                <a:solidFill>
                  <a:schemeClr val="hlink"/>
                </a:solidFill>
                <a:latin typeface="Calibri"/>
                <a:ea typeface="Calibri"/>
                <a:cs typeface="Calibri"/>
                <a:sym typeface="Calibri"/>
                <a:hlinkClick r:id="rId3"/>
              </a:rPr>
              <a:t>Look up your MTOE</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u="sng">
                <a:solidFill>
                  <a:schemeClr val="hlink"/>
                </a:solidFill>
                <a:latin typeface="Calibri"/>
                <a:ea typeface="Calibri"/>
                <a:cs typeface="Calibri"/>
                <a:sym typeface="Calibri"/>
                <a:hlinkClick r:id="rId4"/>
              </a:rPr>
              <a:t>Creating a MAL</a:t>
            </a:r>
            <a:r>
              <a:rPr lang="en-US" sz="1800">
                <a:solidFill>
                  <a:schemeClr val="dk1"/>
                </a:solidFill>
                <a:latin typeface="Calibri"/>
                <a:ea typeface="Calibri"/>
                <a:cs typeface="Calibri"/>
                <a:sym typeface="Calibri"/>
              </a:rPr>
              <a:t> (Slide 44)</a:t>
            </a:r>
            <a:endParaRPr/>
          </a:p>
        </p:txBody>
      </p:sp>
      <p:sp>
        <p:nvSpPr>
          <p:cNvPr id="123" name="Google Shape;123;p16"/>
          <p:cNvSpPr txBox="1"/>
          <p:nvPr/>
        </p:nvSpPr>
        <p:spPr>
          <a:xfrm>
            <a:off x="300086" y="1693416"/>
            <a:ext cx="11591825" cy="1200329"/>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All Unit weapons are listed on its MTOE. </a:t>
            </a:r>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The MTOE specifies if the weapon is CREW SERVED or INDIVIDUALLY ASSIGNED. </a:t>
            </a:r>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All Individual weapons should be assigned to a soldier on the MAL.</a:t>
            </a:r>
            <a:endParaRPr/>
          </a:p>
        </p:txBody>
      </p:sp>
      <p:pic>
        <p:nvPicPr>
          <p:cNvPr descr="Image result for m249ar png" id="124" name="Google Shape;124;p16"/>
          <p:cNvPicPr preferRelativeResize="0"/>
          <p:nvPr/>
        </p:nvPicPr>
        <p:blipFill rotWithShape="1">
          <a:blip r:embed="rId5">
            <a:alphaModFix/>
          </a:blip>
          <a:srcRect b="0" l="0" r="0" t="0"/>
          <a:stretch/>
        </p:blipFill>
        <p:spPr>
          <a:xfrm rot="-861604">
            <a:off x="116156" y="4985388"/>
            <a:ext cx="4395537" cy="2014621"/>
          </a:xfrm>
          <a:prstGeom prst="rect">
            <a:avLst/>
          </a:prstGeom>
          <a:noFill/>
          <a:ln>
            <a:noFill/>
          </a:ln>
        </p:spPr>
      </p:pic>
      <p:sp>
        <p:nvSpPr>
          <p:cNvPr id="125" name="Google Shape;125;p16"/>
          <p:cNvSpPr txBox="1"/>
          <p:nvPr/>
        </p:nvSpPr>
        <p:spPr>
          <a:xfrm>
            <a:off x="300086" y="4295274"/>
            <a:ext cx="4027677"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Calibri"/>
                <a:ea typeface="Calibri"/>
                <a:cs typeface="Calibri"/>
                <a:sym typeface="Calibri"/>
              </a:rPr>
              <a:t>M249s with the LIN </a:t>
            </a:r>
            <a:r>
              <a:rPr b="1" i="0" lang="en-US" sz="2000" u="none" strike="noStrike">
                <a:solidFill>
                  <a:srgbClr val="000000"/>
                </a:solidFill>
                <a:latin typeface="Calibri"/>
                <a:ea typeface="Calibri"/>
                <a:cs typeface="Calibri"/>
                <a:sym typeface="Calibri"/>
              </a:rPr>
              <a:t>M09009 </a:t>
            </a:r>
            <a:r>
              <a:rPr b="1" lang="en-US" sz="2000">
                <a:solidFill>
                  <a:srgbClr val="000000"/>
                </a:solidFill>
                <a:latin typeface="Calibri"/>
                <a:ea typeface="Calibri"/>
                <a:cs typeface="Calibri"/>
                <a:sym typeface="Calibri"/>
              </a:rPr>
              <a:t>should be assigned to individual soldiers.</a:t>
            </a:r>
            <a:endParaRPr b="1" i="0" sz="2000" u="none" strike="noStrike">
              <a:solidFill>
                <a:srgbClr val="000000"/>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pic>
        <p:nvPicPr>
          <p:cNvPr id="507" name="Google Shape;507;p52" title="New Army Qualification Explained and Shown on a Range"/>
          <p:cNvPicPr preferRelativeResize="0"/>
          <p:nvPr>
            <p:ph idx="1" type="body"/>
          </p:nvPr>
        </p:nvPicPr>
        <p:blipFill rotWithShape="1">
          <a:blip r:embed="rId3">
            <a:alphaModFix/>
          </a:blip>
          <a:srcRect b="0" l="0" r="0" t="0"/>
          <a:stretch/>
        </p:blipFill>
        <p:spPr>
          <a:xfrm>
            <a:off x="356929" y="401692"/>
            <a:ext cx="11478141" cy="6456308"/>
          </a:xfrm>
          <a:prstGeom prst="rect">
            <a:avLst/>
          </a:prstGeom>
          <a:noFill/>
          <a:ln>
            <a:noFill/>
          </a:ln>
        </p:spPr>
      </p:pic>
      <p:sp>
        <p:nvSpPr>
          <p:cNvPr id="508" name="Google Shape;508;p52"/>
          <p:cNvSpPr txBox="1"/>
          <p:nvPr/>
        </p:nvSpPr>
        <p:spPr>
          <a:xfrm>
            <a:off x="4673028" y="0"/>
            <a:ext cx="2845942"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Course of Fire &amp; Explanation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7"/>
                                        </p:tgtEl>
                                        <p:attrNameLst>
                                          <p:attrName>style.visibility</p:attrName>
                                        </p:attrNameLst>
                                      </p:cBhvr>
                                      <p:to>
                                        <p:strVal val="visible"/>
                                      </p:to>
                                    </p:set>
                                    <p:animEffect filter="fade" transition="in">
                                      <p:cBhvr>
                                        <p:cTn dur="1"/>
                                        <p:tgtEl>
                                          <p:spTgt spid="5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3" name="Shape 513"/>
        <p:cNvGrpSpPr/>
        <p:nvPr/>
      </p:nvGrpSpPr>
      <p:grpSpPr>
        <a:xfrm>
          <a:off x="0" y="0"/>
          <a:ext cx="0" cy="0"/>
          <a:chOff x="0" y="0"/>
          <a:chExt cx="0" cy="0"/>
        </a:xfrm>
      </p:grpSpPr>
      <p:pic>
        <p:nvPicPr>
          <p:cNvPr id="514" name="Google Shape;514;p53" title="New Qualification only range"/>
          <p:cNvPicPr preferRelativeResize="0"/>
          <p:nvPr>
            <p:ph idx="1" type="body"/>
          </p:nvPr>
        </p:nvPicPr>
        <p:blipFill rotWithShape="1">
          <a:blip r:embed="rId3">
            <a:alphaModFix/>
          </a:blip>
          <a:srcRect b="0" l="0" r="0" t="0"/>
          <a:stretch/>
        </p:blipFill>
        <p:spPr>
          <a:xfrm>
            <a:off x="-1" y="156"/>
            <a:ext cx="12192000" cy="6857844"/>
          </a:xfrm>
          <a:prstGeom prst="rect">
            <a:avLst/>
          </a:prstGeom>
          <a:noFill/>
          <a:ln>
            <a:noFill/>
          </a:ln>
        </p:spPr>
      </p:pic>
      <p:sp>
        <p:nvSpPr>
          <p:cNvPr id="515" name="Google Shape;515;p53"/>
          <p:cNvSpPr txBox="1"/>
          <p:nvPr/>
        </p:nvSpPr>
        <p:spPr>
          <a:xfrm>
            <a:off x="3912741" y="71919"/>
            <a:ext cx="436651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Full Course of Fire for Home Station Training</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4"/>
                                        </p:tgtEl>
                                        <p:attrNameLst>
                                          <p:attrName>style.visibility</p:attrName>
                                        </p:attrNameLst>
                                      </p:cBhvr>
                                      <p:to>
                                        <p:strVal val="visible"/>
                                      </p:to>
                                    </p:set>
                                    <p:animEffect filter="fade" transition="in">
                                      <p:cBhvr>
                                        <p:cTn dur="1"/>
                                        <p:tgtEl>
                                          <p:spTgt spid="51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pic>
        <p:nvPicPr>
          <p:cNvPr id="521" name="Google Shape;521;p54" title="Army Rifle Qualification Positions and Transitions"/>
          <p:cNvPicPr preferRelativeResize="0"/>
          <p:nvPr>
            <p:ph idx="1" type="body"/>
          </p:nvPr>
        </p:nvPicPr>
        <p:blipFill rotWithShape="1">
          <a:blip r:embed="rId3">
            <a:alphaModFix/>
          </a:blip>
          <a:srcRect b="0" l="0" r="0" t="0"/>
          <a:stretch/>
        </p:blipFill>
        <p:spPr>
          <a:xfrm>
            <a:off x="401226" y="451525"/>
            <a:ext cx="11389548" cy="6406475"/>
          </a:xfrm>
          <a:prstGeom prst="rect">
            <a:avLst/>
          </a:prstGeom>
          <a:noFill/>
          <a:ln>
            <a:noFill/>
          </a:ln>
        </p:spPr>
      </p:pic>
      <p:sp>
        <p:nvSpPr>
          <p:cNvPr id="522" name="Google Shape;522;p54"/>
          <p:cNvSpPr txBox="1"/>
          <p:nvPr/>
        </p:nvSpPr>
        <p:spPr>
          <a:xfrm>
            <a:off x="4493231" y="82193"/>
            <a:ext cx="3205537"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IWQ – Positions and Transitions</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1"/>
                                        </p:tgtEl>
                                        <p:attrNameLst>
                                          <p:attrName>style.visibility</p:attrName>
                                        </p:attrNameLst>
                                      </p:cBhvr>
                                      <p:to>
                                        <p:strVal val="visible"/>
                                      </p:to>
                                    </p:set>
                                    <p:animEffect filter="fade" transition="in">
                                      <p:cBhvr>
                                        <p:cTn dur="1"/>
                                        <p:tgtEl>
                                          <p:spTgt spid="52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pic>
        <p:nvPicPr>
          <p:cNvPr id="528" name="Google Shape;528;p55" title="Shooter's Corner: Barricades, Part 1"/>
          <p:cNvPicPr preferRelativeResize="0"/>
          <p:nvPr>
            <p:ph idx="1" type="body"/>
          </p:nvPr>
        </p:nvPicPr>
        <p:blipFill rotWithShape="1">
          <a:blip r:embed="rId3">
            <a:alphaModFix/>
          </a:blip>
          <a:srcRect b="0" l="0" r="0" t="0"/>
          <a:stretch/>
        </p:blipFill>
        <p:spPr>
          <a:xfrm>
            <a:off x="0" y="0"/>
            <a:ext cx="12192276"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8"/>
                                        </p:tgtEl>
                                        <p:attrNameLst>
                                          <p:attrName>style.visibility</p:attrName>
                                        </p:attrNameLst>
                                      </p:cBhvr>
                                      <p:to>
                                        <p:strVal val="visible"/>
                                      </p:to>
                                    </p:set>
                                    <p:animEffect filter="fade" transition="in">
                                      <p:cBhvr>
                                        <p:cTn dur="1"/>
                                        <p:tgtEl>
                                          <p:spTgt spid="5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pic>
        <p:nvPicPr>
          <p:cNvPr id="534" name="Google Shape;534;p56" title="Shooter's Corner: Barricades,  Part 2"/>
          <p:cNvPicPr preferRelativeResize="0"/>
          <p:nvPr>
            <p:ph idx="1" type="body"/>
          </p:nvPr>
        </p:nvPicPr>
        <p:blipFill rotWithShape="1">
          <a:blip r:embed="rId3">
            <a:alphaModFix/>
          </a:blip>
          <a:srcRect b="0" l="0" r="0" t="0"/>
          <a:stretch/>
        </p:blipFill>
        <p:spPr>
          <a:xfrm>
            <a:off x="0" y="0"/>
            <a:ext cx="12192000" cy="685784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4"/>
                                        </p:tgtEl>
                                        <p:attrNameLst>
                                          <p:attrName>style.visibility</p:attrName>
                                        </p:attrNameLst>
                                      </p:cBhvr>
                                      <p:to>
                                        <p:strVal val="visible"/>
                                      </p:to>
                                    </p:set>
                                    <p:animEffect filter="fade" transition="in">
                                      <p:cBhvr>
                                        <p:cTn dur="1"/>
                                        <p:tgtEl>
                                          <p:spTgt spid="5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5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541" name="Google Shape;541;p57" title="Shooter's Corner: Trajectory at Known Distance"/>
          <p:cNvPicPr preferRelativeResize="0"/>
          <p:nvPr>
            <p:ph idx="1" type="body"/>
          </p:nvPr>
        </p:nvPicPr>
        <p:blipFill rotWithShape="1">
          <a:blip r:embed="rId3">
            <a:alphaModFix/>
          </a:blip>
          <a:srcRect b="0" l="0" r="0" t="0"/>
          <a:stretch/>
        </p:blipFill>
        <p:spPr>
          <a:xfrm>
            <a:off x="-277" y="0"/>
            <a:ext cx="12192276"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1"/>
                                        </p:tgtEl>
                                        <p:attrNameLst>
                                          <p:attrName>style.visibility</p:attrName>
                                        </p:attrNameLst>
                                      </p:cBhvr>
                                      <p:to>
                                        <p:strVal val="visible"/>
                                      </p:to>
                                    </p:set>
                                    <p:animEffect filter="fade" transition="in">
                                      <p:cBhvr>
                                        <p:cTn dur="1"/>
                                        <p:tgtEl>
                                          <p:spTgt spid="5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5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548" name="Google Shape;548;p58" title="Shooter's Corner:  Sights and Optics"/>
          <p:cNvPicPr preferRelativeResize="0"/>
          <p:nvPr>
            <p:ph idx="1" type="body"/>
          </p:nvPr>
        </p:nvPicPr>
        <p:blipFill rotWithShape="1">
          <a:blip r:embed="rId3">
            <a:alphaModFix/>
          </a:blip>
          <a:srcRect b="0" l="0" r="0" t="0"/>
          <a:stretch/>
        </p:blipFill>
        <p:spPr>
          <a:xfrm>
            <a:off x="-277" y="0"/>
            <a:ext cx="12192276"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8"/>
                                        </p:tgtEl>
                                        <p:attrNameLst>
                                          <p:attrName>style.visibility</p:attrName>
                                        </p:attrNameLst>
                                      </p:cBhvr>
                                      <p:to>
                                        <p:strVal val="visible"/>
                                      </p:to>
                                    </p:set>
                                    <p:animEffect filter="fade" transition="in">
                                      <p:cBhvr>
                                        <p:cTn dur="1"/>
                                        <p:tgtEl>
                                          <p:spTgt spid="5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5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555" name="Google Shape;555;p59" title="Shooter's Corner:  Zeroing the Weapon"/>
          <p:cNvPicPr preferRelativeResize="0"/>
          <p:nvPr>
            <p:ph idx="1" type="body"/>
          </p:nvPr>
        </p:nvPicPr>
        <p:blipFill rotWithShape="1">
          <a:blip r:embed="rId3">
            <a:alphaModFix/>
          </a:blip>
          <a:srcRect b="0" l="0" r="0" t="0"/>
          <a:stretch/>
        </p:blipFill>
        <p:spPr>
          <a:xfrm>
            <a:off x="-278" y="0"/>
            <a:ext cx="12192278"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5"/>
                                        </p:tgtEl>
                                        <p:attrNameLst>
                                          <p:attrName>style.visibility</p:attrName>
                                        </p:attrNameLst>
                                      </p:cBhvr>
                                      <p:to>
                                        <p:strVal val="visible"/>
                                      </p:to>
                                    </p:set>
                                    <p:animEffect filter="fade" transition="in">
                                      <p:cBhvr>
                                        <p:cTn dur="1"/>
                                        <p:tgtEl>
                                          <p:spTgt spid="5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6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562" name="Google Shape;562;p60" title="Shooter's Corner:  Sight Alignment and Trigger Control"/>
          <p:cNvPicPr preferRelativeResize="0"/>
          <p:nvPr>
            <p:ph idx="1" type="body"/>
          </p:nvPr>
        </p:nvPicPr>
        <p:blipFill rotWithShape="1">
          <a:blip r:embed="rId3">
            <a:alphaModFix/>
          </a:blip>
          <a:srcRect b="0" l="0" r="0" t="0"/>
          <a:stretch/>
        </p:blipFill>
        <p:spPr>
          <a:xfrm>
            <a:off x="0" y="-26294"/>
            <a:ext cx="12183765" cy="688429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2"/>
                                        </p:tgtEl>
                                        <p:attrNameLst>
                                          <p:attrName>style.visibility</p:attrName>
                                        </p:attrNameLst>
                                      </p:cBhvr>
                                      <p:to>
                                        <p:strVal val="visible"/>
                                      </p:to>
                                    </p:set>
                                    <p:animEffect filter="fade" transition="in">
                                      <p:cBhvr>
                                        <p:cTn dur="1"/>
                                        <p:tgtEl>
                                          <p:spTgt spid="5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6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569" name="Google Shape;569;p61" title="Shooter's Corner: Firing Positions"/>
          <p:cNvPicPr preferRelativeResize="0"/>
          <p:nvPr>
            <p:ph idx="1" type="body"/>
          </p:nvPr>
        </p:nvPicPr>
        <p:blipFill rotWithShape="1">
          <a:blip r:embed="rId3">
            <a:alphaModFix/>
          </a:blip>
          <a:srcRect b="0" l="0" r="0" t="0"/>
          <a:stretch/>
        </p:blipFill>
        <p:spPr>
          <a:xfrm>
            <a:off x="35274" y="0"/>
            <a:ext cx="12137230"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9"/>
                                        </p:tgtEl>
                                        <p:attrNameLst>
                                          <p:attrName>style.visibility</p:attrName>
                                        </p:attrNameLst>
                                      </p:cBhvr>
                                      <p:to>
                                        <p:strVal val="visible"/>
                                      </p:to>
                                    </p:set>
                                    <p:animEffect filter="fade" transition="in">
                                      <p:cBhvr>
                                        <p:cTn dur="1"/>
                                        <p:tgtEl>
                                          <p:spTgt spid="56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7"/>
          <p:cNvSpPr txBox="1"/>
          <p:nvPr>
            <p:ph type="title"/>
          </p:nvPr>
        </p:nvSpPr>
        <p:spPr>
          <a:xfrm>
            <a:off x="37123" y="-35413"/>
            <a:ext cx="10515600" cy="934794"/>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Range Team Orientation</a:t>
            </a:r>
            <a:endParaRPr/>
          </a:p>
        </p:txBody>
      </p:sp>
      <p:pic>
        <p:nvPicPr>
          <p:cNvPr id="131" name="Google Shape;131;p17"/>
          <p:cNvPicPr preferRelativeResize="0"/>
          <p:nvPr/>
        </p:nvPicPr>
        <p:blipFill rotWithShape="1">
          <a:blip r:embed="rId3">
            <a:alphaModFix/>
          </a:blip>
          <a:srcRect b="0" l="0" r="0" t="0"/>
          <a:stretch/>
        </p:blipFill>
        <p:spPr>
          <a:xfrm>
            <a:off x="1080477" y="1289470"/>
            <a:ext cx="9171353" cy="5568598"/>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4" name="Shape 574"/>
        <p:cNvGrpSpPr/>
        <p:nvPr/>
      </p:nvGrpSpPr>
      <p:grpSpPr>
        <a:xfrm>
          <a:off x="0" y="0"/>
          <a:ext cx="0" cy="0"/>
          <a:chOff x="0" y="0"/>
          <a:chExt cx="0" cy="0"/>
        </a:xfrm>
      </p:grpSpPr>
      <p:sp>
        <p:nvSpPr>
          <p:cNvPr id="575" name="Google Shape;575;p6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576" name="Google Shape;576;p62" title="Shooter's Corner: Weapons Safety and Manipulation"/>
          <p:cNvPicPr preferRelativeResize="0"/>
          <p:nvPr>
            <p:ph idx="1" type="body"/>
          </p:nvPr>
        </p:nvPicPr>
        <p:blipFill rotWithShape="1">
          <a:blip r:embed="rId3">
            <a:alphaModFix/>
          </a:blip>
          <a:srcRect b="0" l="0" r="0" t="0"/>
          <a:stretch/>
        </p:blipFill>
        <p:spPr>
          <a:xfrm>
            <a:off x="-277" y="0"/>
            <a:ext cx="12192276"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6"/>
                                        </p:tgtEl>
                                        <p:attrNameLst>
                                          <p:attrName>style.visibility</p:attrName>
                                        </p:attrNameLst>
                                      </p:cBhvr>
                                      <p:to>
                                        <p:strVal val="visible"/>
                                      </p:to>
                                    </p:set>
                                    <p:animEffect filter="fade" transition="in">
                                      <p:cBhvr>
                                        <p:cTn dur="1"/>
                                        <p:tgtEl>
                                          <p:spTgt spid="5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sp>
        <p:nvSpPr>
          <p:cNvPr id="582" name="Google Shape;582;p6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583" name="Google Shape;583;p63"/>
          <p:cNvPicPr preferRelativeResize="0"/>
          <p:nvPr>
            <p:ph idx="1" type="body"/>
          </p:nvPr>
        </p:nvPicPr>
        <p:blipFill rotWithShape="1">
          <a:blip r:embed="rId3">
            <a:alphaModFix/>
          </a:blip>
          <a:srcRect b="0" l="0" r="0" t="0"/>
          <a:stretch/>
        </p:blipFill>
        <p:spPr>
          <a:xfrm>
            <a:off x="585205" y="109604"/>
            <a:ext cx="11221232" cy="6748396"/>
          </a:xfrm>
          <a:prstGeom prst="rect">
            <a:avLst/>
          </a:prstGeom>
          <a:solidFill>
            <a:schemeClr val="lt1"/>
          </a:solidFill>
          <a:ln cap="flat" cmpd="sng" w="12700">
            <a:solidFill>
              <a:schemeClr val="accent4"/>
            </a:solidFill>
            <a:prstDash val="solid"/>
            <a:miter lim="800000"/>
            <a:headEnd len="sm" w="sm" type="none"/>
            <a:tailEnd len="sm" w="sm" type="none"/>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64"/>
          <p:cNvSpPr txBox="1"/>
          <p:nvPr>
            <p:ph type="ctrTitle"/>
          </p:nvPr>
        </p:nvSpPr>
        <p:spPr>
          <a:xfrm>
            <a:off x="1449858" y="585287"/>
            <a:ext cx="9144000" cy="1145703"/>
          </a:xfrm>
          <a:prstGeom prst="rect">
            <a:avLst/>
          </a:prstGeom>
          <a:noFill/>
          <a:ln>
            <a:noFill/>
          </a:ln>
          <a:effectLst>
            <a:outerShdw blurRad="57150" rotWithShape="0" algn="bl" dir="5400000" dist="19050">
              <a:srgbClr val="000000">
                <a:alpha val="50000"/>
              </a:srgbClr>
            </a:outerShdw>
          </a:effectLst>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12000"/>
              <a:buFont typeface="Calibri"/>
              <a:buNone/>
            </a:pPr>
            <a:r>
              <a:rPr b="1" lang="en-US" sz="12000"/>
              <a:t>Pistol Videos</a:t>
            </a:r>
            <a:endParaRPr/>
          </a:p>
        </p:txBody>
      </p:sp>
      <p:pic>
        <p:nvPicPr>
          <p:cNvPr descr="Beretta M9 - Wikipedia" id="589" name="Google Shape;589;p64"/>
          <p:cNvPicPr preferRelativeResize="0"/>
          <p:nvPr/>
        </p:nvPicPr>
        <p:blipFill rotWithShape="1">
          <a:blip r:embed="rId3">
            <a:alphaModFix/>
          </a:blip>
          <a:srcRect b="0" l="0" r="0" t="0"/>
          <a:stretch/>
        </p:blipFill>
        <p:spPr>
          <a:xfrm>
            <a:off x="7360853" y="2907267"/>
            <a:ext cx="4493395" cy="3010930"/>
          </a:xfrm>
          <a:prstGeom prst="rect">
            <a:avLst/>
          </a:prstGeom>
          <a:noFill/>
          <a:ln>
            <a:noFill/>
          </a:ln>
        </p:spPr>
      </p:pic>
      <p:pic>
        <p:nvPicPr>
          <p:cNvPr descr="P320F M17 9mm 4.7 17 Round Coyote Tan Sig Sauer 320F-9-M17" id="590" name="Google Shape;590;p64"/>
          <p:cNvPicPr preferRelativeResize="0"/>
          <p:nvPr/>
        </p:nvPicPr>
        <p:blipFill rotWithShape="1">
          <a:blip r:embed="rId4">
            <a:alphaModFix/>
          </a:blip>
          <a:srcRect b="0" l="7321" r="9016" t="0"/>
          <a:stretch/>
        </p:blipFill>
        <p:spPr>
          <a:xfrm>
            <a:off x="3383518" y="2415698"/>
            <a:ext cx="3841065" cy="3764726"/>
          </a:xfrm>
          <a:prstGeom prst="rect">
            <a:avLst/>
          </a:prstGeom>
          <a:noFill/>
          <a:ln>
            <a:noFill/>
          </a:ln>
        </p:spPr>
      </p:pic>
      <p:pic>
        <p:nvPicPr>
          <p:cNvPr descr="Sig Sauer Unveils Civilian Version of Army's M18 Modular Handgun System |  Military.com" id="591" name="Google Shape;591;p64"/>
          <p:cNvPicPr preferRelativeResize="0"/>
          <p:nvPr/>
        </p:nvPicPr>
        <p:blipFill rotWithShape="1">
          <a:blip r:embed="rId5">
            <a:alphaModFix/>
          </a:blip>
          <a:srcRect b="0" l="15426" r="14007" t="0"/>
          <a:stretch/>
        </p:blipFill>
        <p:spPr>
          <a:xfrm>
            <a:off x="107092" y="2671111"/>
            <a:ext cx="3130378" cy="2957384"/>
          </a:xfrm>
          <a:prstGeom prst="rect">
            <a:avLst/>
          </a:prstGeom>
          <a:noFill/>
          <a:ln>
            <a:noFill/>
          </a:ln>
        </p:spPr>
      </p:pic>
      <p:sp>
        <p:nvSpPr>
          <p:cNvPr id="592" name="Google Shape;592;p64"/>
          <p:cNvSpPr txBox="1"/>
          <p:nvPr/>
        </p:nvSpPr>
        <p:spPr>
          <a:xfrm>
            <a:off x="107092" y="5826481"/>
            <a:ext cx="1202725" cy="707886"/>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4000">
                <a:solidFill>
                  <a:schemeClr val="dk1"/>
                </a:solidFill>
                <a:latin typeface="Calibri"/>
                <a:ea typeface="Calibri"/>
                <a:cs typeface="Calibri"/>
                <a:sym typeface="Calibri"/>
              </a:rPr>
              <a:t>M18</a:t>
            </a:r>
            <a:endParaRPr/>
          </a:p>
        </p:txBody>
      </p:sp>
      <p:sp>
        <p:nvSpPr>
          <p:cNvPr id="593" name="Google Shape;593;p64"/>
          <p:cNvSpPr txBox="1"/>
          <p:nvPr/>
        </p:nvSpPr>
        <p:spPr>
          <a:xfrm>
            <a:off x="6021858" y="5826481"/>
            <a:ext cx="1202725" cy="707886"/>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4000">
                <a:solidFill>
                  <a:schemeClr val="dk1"/>
                </a:solidFill>
                <a:latin typeface="Calibri"/>
                <a:ea typeface="Calibri"/>
                <a:cs typeface="Calibri"/>
                <a:sym typeface="Calibri"/>
              </a:rPr>
              <a:t>M17</a:t>
            </a:r>
            <a:endParaRPr/>
          </a:p>
        </p:txBody>
      </p:sp>
      <p:sp>
        <p:nvSpPr>
          <p:cNvPr id="594" name="Google Shape;594;p64"/>
          <p:cNvSpPr txBox="1"/>
          <p:nvPr/>
        </p:nvSpPr>
        <p:spPr>
          <a:xfrm>
            <a:off x="10651523" y="5826481"/>
            <a:ext cx="1202725" cy="707886"/>
          </a:xfrm>
          <a:prstGeom prst="rect">
            <a:avLst/>
          </a:prstGeom>
          <a:noFill/>
          <a:ln>
            <a:noFill/>
          </a:ln>
          <a:effectLst>
            <a:outerShdw blurRad="57150" rotWithShape="0" algn="bl" dir="5400000" dist="19050">
              <a:srgbClr val="000000">
                <a:alpha val="50000"/>
              </a:srgbClr>
            </a:outerShdw>
          </a:effectLst>
        </p:spPr>
        <p:txBody>
          <a:bodyPr anchorCtr="0" anchor="t" bIns="45700" lIns="91425" spcFirstLastPara="1" rIns="91425" wrap="square" tIns="45700">
            <a:spAutoFit/>
          </a:bodyPr>
          <a:lstStyle/>
          <a:p>
            <a:pPr indent="0" lvl="0" marL="0" marR="0" rtl="0" algn="l">
              <a:spcBef>
                <a:spcPts val="0"/>
              </a:spcBef>
              <a:spcAft>
                <a:spcPts val="0"/>
              </a:spcAft>
              <a:buNone/>
            </a:pPr>
            <a:r>
              <a:rPr lang="en-US" sz="4000">
                <a:solidFill>
                  <a:schemeClr val="dk1"/>
                </a:solidFill>
                <a:latin typeface="Calibri"/>
                <a:ea typeface="Calibri"/>
                <a:cs typeface="Calibri"/>
                <a:sym typeface="Calibri"/>
              </a:rPr>
              <a:t>M9</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9" name="Shape 599"/>
        <p:cNvGrpSpPr/>
        <p:nvPr/>
      </p:nvGrpSpPr>
      <p:grpSpPr>
        <a:xfrm>
          <a:off x="0" y="0"/>
          <a:ext cx="0" cy="0"/>
          <a:chOff x="0" y="0"/>
          <a:chExt cx="0" cy="0"/>
        </a:xfrm>
      </p:grpSpPr>
      <p:pic>
        <p:nvPicPr>
          <p:cNvPr id="600" name="Google Shape;600;p65" title="Shooter's Corner: Weapon Manipulation for the M9"/>
          <p:cNvPicPr preferRelativeResize="0"/>
          <p:nvPr>
            <p:ph idx="1" type="body"/>
          </p:nvPr>
        </p:nvPicPr>
        <p:blipFill rotWithShape="1">
          <a:blip r:embed="rId3">
            <a:alphaModFix/>
          </a:blip>
          <a:srcRect b="0" l="0" r="0" t="0"/>
          <a:stretch/>
        </p:blipFill>
        <p:spPr>
          <a:xfrm>
            <a:off x="0" y="0"/>
            <a:ext cx="12192000" cy="685784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0"/>
                                        </p:tgtEl>
                                        <p:attrNameLst>
                                          <p:attrName>style.visibility</p:attrName>
                                        </p:attrNameLst>
                                      </p:cBhvr>
                                      <p:to>
                                        <p:strVal val="visible"/>
                                      </p:to>
                                    </p:set>
                                    <p:animEffect filter="fade" transition="in">
                                      <p:cBhvr>
                                        <p:cTn dur="1"/>
                                        <p:tgtEl>
                                          <p:spTgt spid="6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66"/>
          <p:cNvSpPr txBox="1"/>
          <p:nvPr>
            <p:ph type="title"/>
          </p:nvPr>
        </p:nvSpPr>
        <p:spPr>
          <a:xfrm>
            <a:off x="4727610" y="0"/>
            <a:ext cx="2736779" cy="3583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en-US" sz="2400"/>
              <a:t>Grip and Manipulation</a:t>
            </a:r>
            <a:endParaRPr b="1"/>
          </a:p>
        </p:txBody>
      </p:sp>
      <p:pic>
        <p:nvPicPr>
          <p:cNvPr id="607" name="Google Shape;607;p66" title="Shooter's Corner: &quot;Grip and Trigger Control of the M9&quot;"/>
          <p:cNvPicPr preferRelativeResize="0"/>
          <p:nvPr>
            <p:ph idx="1" type="body"/>
          </p:nvPr>
        </p:nvPicPr>
        <p:blipFill rotWithShape="1">
          <a:blip r:embed="rId3">
            <a:alphaModFix/>
          </a:blip>
          <a:srcRect b="0" l="0" r="0" t="0"/>
          <a:stretch/>
        </p:blipFill>
        <p:spPr>
          <a:xfrm>
            <a:off x="349968" y="358300"/>
            <a:ext cx="11492063" cy="649345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7"/>
                                        </p:tgtEl>
                                        <p:attrNameLst>
                                          <p:attrName>style.visibility</p:attrName>
                                        </p:attrNameLst>
                                      </p:cBhvr>
                                      <p:to>
                                        <p:strVal val="visible"/>
                                      </p:to>
                                    </p:set>
                                    <p:animEffect filter="fade" transition="in">
                                      <p:cBhvr>
                                        <p:cTn dur="1"/>
                                        <p:tgtEl>
                                          <p:spTgt spid="6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2" name="Shape 612"/>
        <p:cNvGrpSpPr/>
        <p:nvPr/>
      </p:nvGrpSpPr>
      <p:grpSpPr>
        <a:xfrm>
          <a:off x="0" y="0"/>
          <a:ext cx="0" cy="0"/>
          <a:chOff x="0" y="0"/>
          <a:chExt cx="0" cy="0"/>
        </a:xfrm>
      </p:grpSpPr>
      <p:pic>
        <p:nvPicPr>
          <p:cNvPr id="613" name="Google Shape;613;p67" title="Pistol Fundamentals"/>
          <p:cNvPicPr preferRelativeResize="0"/>
          <p:nvPr>
            <p:ph idx="1" type="body"/>
          </p:nvPr>
        </p:nvPicPr>
        <p:blipFill rotWithShape="1">
          <a:blip r:embed="rId3">
            <a:alphaModFix/>
          </a:blip>
          <a:srcRect b="0" l="0" r="0" t="0"/>
          <a:stretch/>
        </p:blipFill>
        <p:spPr>
          <a:xfrm>
            <a:off x="1719898" y="298035"/>
            <a:ext cx="8752203" cy="6559965"/>
          </a:xfrm>
          <a:prstGeom prst="rect">
            <a:avLst/>
          </a:prstGeom>
          <a:noFill/>
          <a:ln>
            <a:noFill/>
          </a:ln>
        </p:spPr>
      </p:pic>
      <p:sp>
        <p:nvSpPr>
          <p:cNvPr id="614" name="Google Shape;614;p67"/>
          <p:cNvSpPr txBox="1"/>
          <p:nvPr>
            <p:ph type="title"/>
          </p:nvPr>
        </p:nvSpPr>
        <p:spPr>
          <a:xfrm>
            <a:off x="5326186" y="0"/>
            <a:ext cx="1539626" cy="358300"/>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en-US" sz="2400"/>
              <a:t>Pistol Basics</a:t>
            </a:r>
            <a:endParaRPr b="1"/>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3"/>
                                        </p:tgtEl>
                                        <p:attrNameLst>
                                          <p:attrName>style.visibility</p:attrName>
                                        </p:attrNameLst>
                                      </p:cBhvr>
                                      <p:to>
                                        <p:strVal val="visible"/>
                                      </p:to>
                                    </p:set>
                                    <p:animEffect filter="fade" transition="in">
                                      <p:cBhvr>
                                        <p:cTn dur="1"/>
                                        <p:tgtEl>
                                          <p:spTgt spid="6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9" name="Shape 619"/>
        <p:cNvGrpSpPr/>
        <p:nvPr/>
      </p:nvGrpSpPr>
      <p:grpSpPr>
        <a:xfrm>
          <a:off x="0" y="0"/>
          <a:ext cx="0" cy="0"/>
          <a:chOff x="0" y="0"/>
          <a:chExt cx="0" cy="0"/>
        </a:xfrm>
      </p:grpSpPr>
      <p:pic>
        <p:nvPicPr>
          <p:cNvPr id="620" name="Google Shape;620;p68" title="Training Tuesday: Trigger Control Demonstration Drill"/>
          <p:cNvPicPr preferRelativeResize="0"/>
          <p:nvPr>
            <p:ph idx="1" type="body"/>
          </p:nvPr>
        </p:nvPicPr>
        <p:blipFill rotWithShape="1">
          <a:blip r:embed="rId3">
            <a:alphaModFix/>
          </a:blip>
          <a:srcRect b="0" l="0" r="0" t="0"/>
          <a:stretch/>
        </p:blipFill>
        <p:spPr>
          <a:xfrm>
            <a:off x="328164" y="369332"/>
            <a:ext cx="11535672" cy="6488668"/>
          </a:xfrm>
          <a:prstGeom prst="rect">
            <a:avLst/>
          </a:prstGeom>
          <a:noFill/>
          <a:ln>
            <a:noFill/>
          </a:ln>
        </p:spPr>
      </p:pic>
      <p:sp>
        <p:nvSpPr>
          <p:cNvPr id="621" name="Google Shape;621;p68"/>
          <p:cNvSpPr txBox="1"/>
          <p:nvPr/>
        </p:nvSpPr>
        <p:spPr>
          <a:xfrm>
            <a:off x="4315146" y="0"/>
            <a:ext cx="3529601"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800">
                <a:solidFill>
                  <a:schemeClr val="dk1"/>
                </a:solidFill>
                <a:latin typeface="Calibri"/>
                <a:ea typeface="Calibri"/>
                <a:cs typeface="Calibri"/>
                <a:sym typeface="Calibri"/>
              </a:rPr>
              <a:t>Trigger Control Demonstration Drill</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0"/>
                                        </p:tgtEl>
                                        <p:attrNameLst>
                                          <p:attrName>style.visibility</p:attrName>
                                        </p:attrNameLst>
                                      </p:cBhvr>
                                      <p:to>
                                        <p:strVal val="visible"/>
                                      </p:to>
                                    </p:set>
                                    <p:animEffect filter="fade" transition="in">
                                      <p:cBhvr>
                                        <p:cTn dur="1"/>
                                        <p:tgtEl>
                                          <p:spTgt spid="6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6" name="Shape 626"/>
        <p:cNvGrpSpPr/>
        <p:nvPr/>
      </p:nvGrpSpPr>
      <p:grpSpPr>
        <a:xfrm>
          <a:off x="0" y="0"/>
          <a:ext cx="0" cy="0"/>
          <a:chOff x="0" y="0"/>
          <a:chExt cx="0" cy="0"/>
        </a:xfrm>
      </p:grpSpPr>
      <p:pic>
        <p:nvPicPr>
          <p:cNvPr id="627" name="Google Shape;627;p69" title="Shooter's Corner:  Drawing the M9"/>
          <p:cNvPicPr preferRelativeResize="0"/>
          <p:nvPr>
            <p:ph idx="1" type="body"/>
          </p:nvPr>
        </p:nvPicPr>
        <p:blipFill rotWithShape="1">
          <a:blip r:embed="rId3">
            <a:alphaModFix/>
          </a:blip>
          <a:srcRect b="0" l="0" r="0" t="0"/>
          <a:stretch/>
        </p:blipFill>
        <p:spPr>
          <a:xfrm>
            <a:off x="-20001" y="0"/>
            <a:ext cx="12212000" cy="686909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7"/>
                                        </p:tgtEl>
                                        <p:attrNameLst>
                                          <p:attrName>style.visibility</p:attrName>
                                        </p:attrNameLst>
                                      </p:cBhvr>
                                      <p:to>
                                        <p:strVal val="visible"/>
                                      </p:to>
                                    </p:set>
                                    <p:animEffect filter="fade" transition="in">
                                      <p:cBhvr>
                                        <p:cTn dur="1"/>
                                        <p:tgtEl>
                                          <p:spTgt spid="6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2" name="Shape 632"/>
        <p:cNvGrpSpPr/>
        <p:nvPr/>
      </p:nvGrpSpPr>
      <p:grpSpPr>
        <a:xfrm>
          <a:off x="0" y="0"/>
          <a:ext cx="0" cy="0"/>
          <a:chOff x="0" y="0"/>
          <a:chExt cx="0" cy="0"/>
        </a:xfrm>
      </p:grpSpPr>
      <p:pic>
        <p:nvPicPr>
          <p:cNvPr id="633" name="Google Shape;633;p70" title="Shooter's Corner: Grip and Trigger Control of the M9"/>
          <p:cNvPicPr preferRelativeResize="0"/>
          <p:nvPr>
            <p:ph idx="1" type="body"/>
          </p:nvPr>
        </p:nvPicPr>
        <p:blipFill rotWithShape="1">
          <a:blip r:embed="rId3">
            <a:alphaModFix/>
          </a:blip>
          <a:srcRect b="0" l="0" r="0" t="0"/>
          <a:stretch/>
        </p:blipFill>
        <p:spPr>
          <a:xfrm>
            <a:off x="0" y="0"/>
            <a:ext cx="12192276" cy="6858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3"/>
                                        </p:tgtEl>
                                        <p:attrNameLst>
                                          <p:attrName>style.visibility</p:attrName>
                                        </p:attrNameLst>
                                      </p:cBhvr>
                                      <p:to>
                                        <p:strVal val="visible"/>
                                      </p:to>
                                    </p:set>
                                    <p:animEffect filter="fade" transition="in">
                                      <p:cBhvr>
                                        <p:cTn dur="1"/>
                                        <p:tgtEl>
                                          <p:spTgt spid="6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18"/>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6000"/>
              <a:buFont typeface="Calibri"/>
              <a:buNone/>
            </a:pPr>
            <a:r>
              <a:t/>
            </a:r>
            <a:endParaRPr/>
          </a:p>
        </p:txBody>
      </p:sp>
      <p:sp>
        <p:nvSpPr>
          <p:cNvPr id="137" name="Google Shape;137;p18"/>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pic>
        <p:nvPicPr>
          <p:cNvPr id="138" name="Google Shape;138;p18"/>
          <p:cNvPicPr preferRelativeResize="0"/>
          <p:nvPr/>
        </p:nvPicPr>
        <p:blipFill rotWithShape="1">
          <a:blip r:embed="rId3">
            <a:alphaModFix/>
          </a:blip>
          <a:srcRect b="0" l="0" r="0" t="0"/>
          <a:stretch/>
        </p:blipFill>
        <p:spPr>
          <a:xfrm>
            <a:off x="1767955" y="0"/>
            <a:ext cx="8656089" cy="68580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pic>
        <p:nvPicPr>
          <p:cNvPr id="143" name="Google Shape;143;p19"/>
          <p:cNvPicPr preferRelativeResize="0"/>
          <p:nvPr/>
        </p:nvPicPr>
        <p:blipFill rotWithShape="1">
          <a:blip r:embed="rId3">
            <a:alphaModFix/>
          </a:blip>
          <a:srcRect b="0" l="0" r="0" t="0"/>
          <a:stretch/>
        </p:blipFill>
        <p:spPr>
          <a:xfrm>
            <a:off x="-3908" y="-47043"/>
            <a:ext cx="6582507" cy="6854393"/>
          </a:xfrm>
          <a:prstGeom prst="rect">
            <a:avLst/>
          </a:prstGeom>
          <a:noFill/>
          <a:ln>
            <a:noFill/>
          </a:ln>
        </p:spPr>
      </p:pic>
      <p:pic>
        <p:nvPicPr>
          <p:cNvPr id="144" name="Google Shape;144;p19"/>
          <p:cNvPicPr preferRelativeResize="0"/>
          <p:nvPr/>
        </p:nvPicPr>
        <p:blipFill rotWithShape="1">
          <a:blip r:embed="rId4">
            <a:alphaModFix/>
          </a:blip>
          <a:srcRect b="0" l="0" r="0" t="0"/>
          <a:stretch/>
        </p:blipFill>
        <p:spPr>
          <a:xfrm>
            <a:off x="6688015" y="508489"/>
            <a:ext cx="5410200" cy="4590561"/>
          </a:xfrm>
          <a:prstGeom prst="rect">
            <a:avLst/>
          </a:prstGeom>
          <a:noFill/>
          <a:ln>
            <a:noFill/>
          </a:ln>
        </p:spPr>
      </p:pic>
      <p:sp>
        <p:nvSpPr>
          <p:cNvPr id="145" name="Google Shape;145;p19"/>
          <p:cNvSpPr txBox="1"/>
          <p:nvPr/>
        </p:nvSpPr>
        <p:spPr>
          <a:xfrm>
            <a:off x="6863861" y="5144477"/>
            <a:ext cx="5234352" cy="175432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3600">
                <a:solidFill>
                  <a:schemeClr val="dk1"/>
                </a:solidFill>
                <a:latin typeface="Calibri"/>
                <a:ea typeface="Calibri"/>
                <a:cs typeface="Calibri"/>
                <a:sym typeface="Calibri"/>
              </a:rPr>
              <a:t>Example Responsibilities for each role are in </a:t>
            </a:r>
            <a:endParaRPr sz="1800">
              <a:solidFill>
                <a:schemeClr val="dk1"/>
              </a:solidFill>
              <a:latin typeface="Calibri"/>
              <a:ea typeface="Calibri"/>
              <a:cs typeface="Calibri"/>
              <a:sym typeface="Calibri"/>
            </a:endParaRPr>
          </a:p>
          <a:p>
            <a:pPr indent="0" lvl="0" marL="0" marR="0" rtl="0" algn="ctr">
              <a:spcBef>
                <a:spcPts val="0"/>
              </a:spcBef>
              <a:spcAft>
                <a:spcPts val="0"/>
              </a:spcAft>
              <a:buNone/>
            </a:pPr>
            <a:r>
              <a:rPr b="1" lang="en-US" sz="3600">
                <a:solidFill>
                  <a:schemeClr val="dk1"/>
                </a:solidFill>
                <a:latin typeface="Calibri"/>
                <a:ea typeface="Calibri"/>
                <a:cs typeface="Calibri"/>
                <a:sym typeface="Calibri"/>
              </a:rPr>
              <a:t>TC 3-20.40 Chapter 4</a:t>
            </a:r>
            <a:endParaRPr sz="18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0"/>
          <p:cNvSpPr txBox="1"/>
          <p:nvPr>
            <p:ph type="title"/>
          </p:nvPr>
        </p:nvSpPr>
        <p:spPr>
          <a:xfrm>
            <a:off x="838200" y="118549"/>
            <a:ext cx="7340029" cy="44653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dk1"/>
              </a:buClr>
              <a:buSzPct val="100000"/>
              <a:buFont typeface="Calibri"/>
              <a:buNone/>
            </a:pPr>
            <a:r>
              <a:rPr b="1" lang="en-US"/>
              <a:t>2019 Range Walk Through</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1"/>
          <p:cNvSpPr txBox="1"/>
          <p:nvPr>
            <p:ph type="title"/>
          </p:nvPr>
        </p:nvSpPr>
        <p:spPr>
          <a:xfrm>
            <a:off x="416961" y="-4739"/>
            <a:ext cx="52578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b="1" lang="en-US"/>
              <a:t>Review of 2019 Range</a:t>
            </a:r>
            <a:endParaRPr/>
          </a:p>
        </p:txBody>
      </p:sp>
      <p:sp>
        <p:nvSpPr>
          <p:cNvPr id="158" name="Google Shape;158;p2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How do you feel it went?</a:t>
            </a:r>
            <a:endParaRPr/>
          </a:p>
          <a:p>
            <a:pPr indent="-228600" lvl="0" marL="228600" rtl="0" algn="l">
              <a:lnSpc>
                <a:spcPct val="90000"/>
              </a:lnSpc>
              <a:spcBef>
                <a:spcPts val="1000"/>
              </a:spcBef>
              <a:spcAft>
                <a:spcPts val="0"/>
              </a:spcAft>
              <a:buClr>
                <a:schemeClr val="dk1"/>
              </a:buClr>
              <a:buSzPts val="2800"/>
              <a:buChar char="•"/>
            </a:pPr>
            <a:r>
              <a:rPr lang="en-US"/>
              <a:t>What steps were you required to take prior to firing a single round?</a:t>
            </a:r>
            <a:endParaRPr/>
          </a:p>
          <a:p>
            <a:pPr indent="-228600" lvl="0" marL="228600" rtl="0" algn="l">
              <a:lnSpc>
                <a:spcPct val="90000"/>
              </a:lnSpc>
              <a:spcBef>
                <a:spcPts val="1000"/>
              </a:spcBef>
              <a:spcAft>
                <a:spcPts val="0"/>
              </a:spcAft>
              <a:buClr>
                <a:schemeClr val="dk1"/>
              </a:buClr>
              <a:buSzPts val="2800"/>
              <a:buChar char="•"/>
            </a:pPr>
            <a:r>
              <a:rPr lang="en-US"/>
              <a:t>Other factors that were put in place that contributed to success?</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