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0"/>
  </p:notesMasterIdLst>
  <p:sldIdLst>
    <p:sldId id="256" r:id="rId5"/>
    <p:sldId id="257" r:id="rId6"/>
    <p:sldId id="261" r:id="rId7"/>
    <p:sldId id="286" r:id="rId8"/>
    <p:sldId id="259" r:id="rId9"/>
    <p:sldId id="271" r:id="rId10"/>
    <p:sldId id="260" r:id="rId11"/>
    <p:sldId id="262" r:id="rId12"/>
    <p:sldId id="272" r:id="rId13"/>
    <p:sldId id="264" r:id="rId14"/>
    <p:sldId id="265" r:id="rId15"/>
    <p:sldId id="266" r:id="rId16"/>
    <p:sldId id="281" r:id="rId17"/>
    <p:sldId id="267" r:id="rId18"/>
    <p:sldId id="268" r:id="rId19"/>
    <p:sldId id="282" r:id="rId20"/>
    <p:sldId id="270" r:id="rId21"/>
    <p:sldId id="288" r:id="rId22"/>
    <p:sldId id="291" r:id="rId23"/>
    <p:sldId id="287" r:id="rId24"/>
    <p:sldId id="273" r:id="rId25"/>
    <p:sldId id="274" r:id="rId26"/>
    <p:sldId id="276" r:id="rId27"/>
    <p:sldId id="275" r:id="rId28"/>
    <p:sldId id="283" r:id="rId29"/>
    <p:sldId id="319" r:id="rId30"/>
    <p:sldId id="277" r:id="rId31"/>
    <p:sldId id="269" r:id="rId32"/>
    <p:sldId id="263" r:id="rId33"/>
    <p:sldId id="289" r:id="rId34"/>
    <p:sldId id="290" r:id="rId35"/>
    <p:sldId id="293" r:id="rId36"/>
    <p:sldId id="325" r:id="rId37"/>
    <p:sldId id="323" r:id="rId38"/>
    <p:sldId id="320" r:id="rId39"/>
    <p:sldId id="344" r:id="rId40"/>
    <p:sldId id="321" r:id="rId41"/>
    <p:sldId id="322" r:id="rId42"/>
    <p:sldId id="326" r:id="rId43"/>
    <p:sldId id="327" r:id="rId44"/>
    <p:sldId id="328" r:id="rId45"/>
    <p:sldId id="329" r:id="rId46"/>
    <p:sldId id="330" r:id="rId47"/>
    <p:sldId id="331" r:id="rId48"/>
    <p:sldId id="332" r:id="rId49"/>
    <p:sldId id="333" r:id="rId50"/>
    <p:sldId id="334" r:id="rId51"/>
    <p:sldId id="335" r:id="rId52"/>
    <p:sldId id="337" r:id="rId53"/>
    <p:sldId id="338" r:id="rId54"/>
    <p:sldId id="339" r:id="rId55"/>
    <p:sldId id="340" r:id="rId56"/>
    <p:sldId id="341" r:id="rId57"/>
    <p:sldId id="342" r:id="rId58"/>
    <p:sldId id="343"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E0A"/>
    <a:srgbClr val="C55A11"/>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80694" autoAdjust="0"/>
  </p:normalViewPr>
  <p:slideViewPr>
    <p:cSldViewPr snapToGrid="0">
      <p:cViewPr varScale="1">
        <p:scale>
          <a:sx n="92" d="100"/>
          <a:sy n="92" d="100"/>
        </p:scale>
        <p:origin x="131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9EB9C9-0599-4108-ACE3-1C4F057F2C6E}" type="datetimeFigureOut">
              <a:rPr lang="en-US" smtClean="0"/>
              <a:t>3/13/2021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669DC1-28CC-4F08-880D-412B575DFF3B}" type="slidenum">
              <a:rPr lang="en-US" smtClean="0"/>
              <a:t>‹#›</a:t>
            </a:fld>
            <a:endParaRPr lang="en-US"/>
          </a:p>
        </p:txBody>
      </p:sp>
    </p:spTree>
    <p:extLst>
      <p:ext uri="{BB962C8B-B14F-4D97-AF65-F5344CB8AC3E}">
        <p14:creationId xmlns:p14="http://schemas.microsoft.com/office/powerpoint/2010/main" val="521778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range cadre had a binder with targeted doctrine experts to support executing their role to standard.</a:t>
            </a:r>
          </a:p>
          <a:p>
            <a:r>
              <a:rPr lang="en-US" dirty="0"/>
              <a:t>Everyone took an assessment to </a:t>
            </a:r>
          </a:p>
          <a:p>
            <a:r>
              <a:rPr lang="en-US" dirty="0"/>
              <a:t>Phase Gates:</a:t>
            </a:r>
          </a:p>
          <a:p>
            <a:pPr marL="171450" indent="-171450">
              <a:buFontTx/>
              <a:buChar char="-"/>
            </a:pPr>
            <a:r>
              <a:rPr lang="en-US" dirty="0"/>
              <a:t>Pass assessment (weapon and optic specific)</a:t>
            </a:r>
          </a:p>
          <a:p>
            <a:pPr marL="171450" indent="-171450">
              <a:buFontTx/>
              <a:buChar char="-"/>
            </a:pPr>
            <a:r>
              <a:rPr lang="en-US" dirty="0"/>
              <a:t>Bore sight optic</a:t>
            </a:r>
          </a:p>
          <a:p>
            <a:pPr marL="171450" indent="-171450">
              <a:buFontTx/>
              <a:buChar char="-"/>
            </a:pPr>
            <a:r>
              <a:rPr lang="en-US" dirty="0"/>
              <a:t>Opportunity for 1:1 coaching PRIOR to zeroing</a:t>
            </a:r>
          </a:p>
          <a:p>
            <a:pPr marL="171450" indent="-171450">
              <a:buFontTx/>
              <a:buChar char="-"/>
            </a:pPr>
            <a:r>
              <a:rPr lang="en-US" dirty="0"/>
              <a:t>Load your own magazines – confirming the correct number of rounds. Magazine and rounds were not damaged.</a:t>
            </a:r>
          </a:p>
          <a:p>
            <a:pPr marL="171450" indent="-171450">
              <a:buFontTx/>
              <a:buChar char="-"/>
            </a:pPr>
            <a:r>
              <a:rPr lang="en-US" dirty="0"/>
              <a:t>When zeroing, coaches all had a binder (at least initially). Coaching protocol was available at almost every lane.</a:t>
            </a:r>
          </a:p>
          <a:p>
            <a:pPr marL="171450" indent="-171450">
              <a:buFontTx/>
              <a:buChar char="-"/>
            </a:pPr>
            <a:r>
              <a:rPr lang="en-US" dirty="0"/>
              <a:t>Coaches were SELECTED rather than just assigned. Rank does not equate to competence. Pick people who can calmly articulate what to do.</a:t>
            </a:r>
          </a:p>
          <a:p>
            <a:pPr marL="171450" indent="-171450">
              <a:buFontTx/>
              <a:buChar char="-"/>
            </a:pPr>
            <a:r>
              <a:rPr lang="en-US" dirty="0"/>
              <a:t>Ongoing AAR binders at key locations to capture solder feedback as things were happening, with range leadership monitoring the binders though out the day.</a:t>
            </a:r>
          </a:p>
          <a:p>
            <a:pPr marL="171450" indent="-171450">
              <a:buFontTx/>
              <a:buChar char="-"/>
            </a:pPr>
            <a:endParaRPr lang="en-US" dirty="0"/>
          </a:p>
          <a:p>
            <a:pPr marL="171450" indent="-171450">
              <a:buFontTx/>
              <a:buChar char="-"/>
            </a:pPr>
            <a:endParaRPr lang="en-US" dirty="0"/>
          </a:p>
          <a:p>
            <a:pPr marL="171450" indent="-171450">
              <a:buFontTx/>
              <a:buChar char="-"/>
            </a:pPr>
            <a:endParaRPr lang="en-US" dirty="0"/>
          </a:p>
          <a:p>
            <a:pPr marL="171450" indent="-171450">
              <a:buFontTx/>
              <a:buChar char="-"/>
            </a:pPr>
            <a:endParaRPr lang="en-US" dirty="0"/>
          </a:p>
          <a:p>
            <a:pPr marL="171450" indent="-171450">
              <a:buFontTx/>
              <a:buChar char="-"/>
            </a:pP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2</a:t>
            </a:fld>
            <a:endParaRPr lang="en-US"/>
          </a:p>
        </p:txBody>
      </p:sp>
    </p:spTree>
    <p:extLst>
      <p:ext uri="{BB962C8B-B14F-4D97-AF65-F5344CB8AC3E}">
        <p14:creationId xmlns:p14="http://schemas.microsoft.com/office/powerpoint/2010/main" val="974529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p>
          <a:p>
            <a:r>
              <a:rPr lang="en-US" dirty="0"/>
              <a:t>TC 3-20.0 Para 3-9 and 3-10</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14</a:t>
            </a:fld>
            <a:endParaRPr lang="en-US"/>
          </a:p>
        </p:txBody>
      </p:sp>
    </p:spTree>
    <p:extLst>
      <p:ext uri="{BB962C8B-B14F-4D97-AF65-F5344CB8AC3E}">
        <p14:creationId xmlns:p14="http://schemas.microsoft.com/office/powerpoint/2010/main" val="4090370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p>
          <a:p>
            <a:r>
              <a:rPr lang="en-US" dirty="0"/>
              <a:t>TC 3-20.0 Para 3-11 and 3-12</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15</a:t>
            </a:fld>
            <a:endParaRPr lang="en-US"/>
          </a:p>
        </p:txBody>
      </p:sp>
    </p:spTree>
    <p:extLst>
      <p:ext uri="{BB962C8B-B14F-4D97-AF65-F5344CB8AC3E}">
        <p14:creationId xmlns:p14="http://schemas.microsoft.com/office/powerpoint/2010/main" val="1096925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p>
          <a:p>
            <a:r>
              <a:rPr lang="en-US" dirty="0"/>
              <a:t>TC 3-20.0 Para 3-13</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17</a:t>
            </a:fld>
            <a:endParaRPr lang="en-US"/>
          </a:p>
        </p:txBody>
      </p:sp>
    </p:spTree>
    <p:extLst>
      <p:ext uri="{BB962C8B-B14F-4D97-AF65-F5344CB8AC3E}">
        <p14:creationId xmlns:p14="http://schemas.microsoft.com/office/powerpoint/2010/main" val="2828820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21</a:t>
            </a:fld>
            <a:endParaRPr lang="en-US"/>
          </a:p>
        </p:txBody>
      </p:sp>
    </p:spTree>
    <p:extLst>
      <p:ext uri="{BB962C8B-B14F-4D97-AF65-F5344CB8AC3E}">
        <p14:creationId xmlns:p14="http://schemas.microsoft.com/office/powerpoint/2010/main" val="3424724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TC 3-20.40 Table 1-13</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23</a:t>
            </a:fld>
            <a:endParaRPr lang="en-US"/>
          </a:p>
        </p:txBody>
      </p:sp>
    </p:spTree>
    <p:extLst>
      <p:ext uri="{BB962C8B-B14F-4D97-AF65-F5344CB8AC3E}">
        <p14:creationId xmlns:p14="http://schemas.microsoft.com/office/powerpoint/2010/main" val="3644730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r>
              <a:rPr lang="en-US" dirty="0"/>
              <a:t>TC 3-20.40 Para 1-73 to 1-75</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24</a:t>
            </a:fld>
            <a:endParaRPr lang="en-US"/>
          </a:p>
        </p:txBody>
      </p:sp>
    </p:spTree>
    <p:extLst>
      <p:ext uri="{BB962C8B-B14F-4D97-AF65-F5344CB8AC3E}">
        <p14:creationId xmlns:p14="http://schemas.microsoft.com/office/powerpoint/2010/main" val="3930063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TC 3-20.0 Para 8-44</a:t>
            </a:r>
          </a:p>
        </p:txBody>
      </p:sp>
      <p:sp>
        <p:nvSpPr>
          <p:cNvPr id="4" name="Slide Number Placeholder 3"/>
          <p:cNvSpPr>
            <a:spLocks noGrp="1"/>
          </p:cNvSpPr>
          <p:nvPr>
            <p:ph type="sldNum" sz="quarter" idx="5"/>
          </p:nvPr>
        </p:nvSpPr>
        <p:spPr/>
        <p:txBody>
          <a:bodyPr/>
          <a:lstStyle/>
          <a:p>
            <a:fld id="{06669DC1-28CC-4F08-880D-412B575DFF3B}" type="slidenum">
              <a:rPr lang="en-US" smtClean="0"/>
              <a:t>26</a:t>
            </a:fld>
            <a:endParaRPr lang="en-US"/>
          </a:p>
        </p:txBody>
      </p:sp>
    </p:spTree>
    <p:extLst>
      <p:ext uri="{BB962C8B-B14F-4D97-AF65-F5344CB8AC3E}">
        <p14:creationId xmlns:p14="http://schemas.microsoft.com/office/powerpoint/2010/main" val="2703142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3-20.40 Table 1-77</a:t>
            </a:r>
          </a:p>
        </p:txBody>
      </p:sp>
      <p:sp>
        <p:nvSpPr>
          <p:cNvPr id="4" name="Slide Number Placeholder 3"/>
          <p:cNvSpPr>
            <a:spLocks noGrp="1"/>
          </p:cNvSpPr>
          <p:nvPr>
            <p:ph type="sldNum" sz="quarter" idx="5"/>
          </p:nvPr>
        </p:nvSpPr>
        <p:spPr/>
        <p:txBody>
          <a:bodyPr/>
          <a:lstStyle/>
          <a:p>
            <a:fld id="{06669DC1-28CC-4F08-880D-412B575DFF3B}" type="slidenum">
              <a:rPr lang="en-US" smtClean="0"/>
              <a:t>27</a:t>
            </a:fld>
            <a:endParaRPr lang="en-US"/>
          </a:p>
        </p:txBody>
      </p:sp>
    </p:spTree>
    <p:extLst>
      <p:ext uri="{BB962C8B-B14F-4D97-AF65-F5344CB8AC3E}">
        <p14:creationId xmlns:p14="http://schemas.microsoft.com/office/powerpoint/2010/main" val="2163657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29</a:t>
            </a:fld>
            <a:endParaRPr lang="en-US"/>
          </a:p>
        </p:txBody>
      </p:sp>
    </p:spTree>
    <p:extLst>
      <p:ext uri="{BB962C8B-B14F-4D97-AF65-F5344CB8AC3E}">
        <p14:creationId xmlns:p14="http://schemas.microsoft.com/office/powerpoint/2010/main" val="236833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Most common malfunctions are shooter induced. SPORTS will clear most shooter induced malfunctions </a:t>
            </a:r>
          </a:p>
          <a:p>
            <a:r>
              <a:rPr lang="en-US"/>
              <a:t>  </a:t>
            </a:r>
            <a:endParaRPr lang="en-US">
              <a:cs typeface="Calibri"/>
            </a:endParaRPr>
          </a:p>
          <a:p>
            <a:r>
              <a:rPr lang="en-US"/>
              <a:t>Failure to extract is cleared by mortaring the weapon or slamming the stock on the ground or your knee </a:t>
            </a:r>
          </a:p>
          <a:p>
            <a:r>
              <a:rPr lang="en-US"/>
              <a:t>  </a:t>
            </a:r>
            <a:endParaRPr lang="en-US">
              <a:cs typeface="Calibri"/>
            </a:endParaRPr>
          </a:p>
          <a:p>
            <a:r>
              <a:rPr lang="en-US"/>
              <a:t>Failure to eject is prevented by good weapon cleaning practices. </a:t>
            </a:r>
          </a:p>
        </p:txBody>
      </p:sp>
      <p:sp>
        <p:nvSpPr>
          <p:cNvPr id="4" name="Slide Number Placeholder 3"/>
          <p:cNvSpPr>
            <a:spLocks noGrp="1"/>
          </p:cNvSpPr>
          <p:nvPr>
            <p:ph type="sldNum" sz="quarter" idx="5"/>
          </p:nvPr>
        </p:nvSpPr>
        <p:spPr/>
        <p:txBody>
          <a:bodyPr/>
          <a:lstStyle/>
          <a:p>
            <a:fld id="{44745AD8-CAE0-4176-9EBA-03A8CF2946F3}" type="slidenum">
              <a:rPr lang="en-US" smtClean="0"/>
              <a:t>33</a:t>
            </a:fld>
            <a:endParaRPr lang="en-US"/>
          </a:p>
        </p:txBody>
      </p:sp>
    </p:spTree>
    <p:extLst>
      <p:ext uri="{BB962C8B-B14F-4D97-AF65-F5344CB8AC3E}">
        <p14:creationId xmlns:p14="http://schemas.microsoft.com/office/powerpoint/2010/main" val="2285757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Phase gates enforced – Must pass written exam before bore sighting. Must bore sight before grouping and zeroing.</a:t>
            </a:r>
          </a:p>
          <a:p>
            <a:r>
              <a:rPr lang="en-US" dirty="0"/>
              <a:t>Opportunity to ask questions at each station.</a:t>
            </a:r>
          </a:p>
          <a:p>
            <a:r>
              <a:rPr lang="en-US" dirty="0"/>
              <a:t>Soldiers load their own ammo.</a:t>
            </a:r>
          </a:p>
          <a:p>
            <a:r>
              <a:rPr lang="en-US" dirty="0"/>
              <a:t>One set of soldiers acts as lane safeties. This primes them for the marksmanship mindset, as well as allows for good flow, and ensures a soldier doesn’t get left out on the line for the entire day.</a:t>
            </a:r>
          </a:p>
          <a:p>
            <a:r>
              <a:rPr lang="en-US" dirty="0"/>
              <a:t>Frees up the most knowledgeable soldiers to evaluate issues.</a:t>
            </a:r>
          </a:p>
        </p:txBody>
      </p:sp>
      <p:sp>
        <p:nvSpPr>
          <p:cNvPr id="4" name="Slide Number Placeholder 3"/>
          <p:cNvSpPr>
            <a:spLocks noGrp="1"/>
          </p:cNvSpPr>
          <p:nvPr>
            <p:ph type="sldNum" sz="quarter" idx="5"/>
          </p:nvPr>
        </p:nvSpPr>
        <p:spPr/>
        <p:txBody>
          <a:bodyPr/>
          <a:lstStyle/>
          <a:p>
            <a:fld id="{06669DC1-28CC-4F08-880D-412B575DFF3B}" type="slidenum">
              <a:rPr lang="en-US" smtClean="0"/>
              <a:t>5</a:t>
            </a:fld>
            <a:endParaRPr lang="en-US"/>
          </a:p>
        </p:txBody>
      </p:sp>
    </p:spTree>
    <p:extLst>
      <p:ext uri="{BB962C8B-B14F-4D97-AF65-F5344CB8AC3E}">
        <p14:creationId xmlns:p14="http://schemas.microsoft.com/office/powerpoint/2010/main" val="366712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Four Phases of M4 Qualification </a:t>
            </a:r>
          </a:p>
          <a:p>
            <a:r>
              <a:rPr lang="en-US"/>
              <a:t>First phase starts standing and firing at the first target in a standing unsupported position, then transitioning to a prone unsupported position. </a:t>
            </a:r>
          </a:p>
          <a:p>
            <a:r>
              <a:rPr lang="en-US"/>
              <a:t>Second is prone supported </a:t>
            </a:r>
          </a:p>
          <a:p>
            <a:r>
              <a:rPr lang="en-US"/>
              <a:t>Third is kneeling supported </a:t>
            </a:r>
          </a:p>
          <a:p>
            <a:r>
              <a:rPr lang="en-US"/>
              <a:t>Fourth is standing supported </a:t>
            </a:r>
          </a:p>
          <a:p>
            <a:r>
              <a:rPr lang="en-US"/>
              <a:t>  </a:t>
            </a:r>
          </a:p>
          <a:p>
            <a:r>
              <a:rPr lang="en-US"/>
              <a:t>To prepare soldiers should learn and use the tactical reloading drill, as the qualification has no break periods in between phases of the positions. </a:t>
            </a:r>
          </a:p>
          <a:p>
            <a:r>
              <a:rPr lang="en-US"/>
              <a:t>  </a:t>
            </a:r>
            <a:endParaRPr lang="en-US">
              <a:cs typeface="Calibri"/>
            </a:endParaRPr>
          </a:p>
          <a:p>
            <a:r>
              <a:rPr lang="en-US"/>
              <a:t>Use dummy cartridges drills to practice weapon malfunctions </a:t>
            </a:r>
          </a:p>
          <a:p>
            <a:r>
              <a:rPr lang="en-US"/>
              <a:t>  </a:t>
            </a:r>
            <a:endParaRPr lang="en-US">
              <a:cs typeface="Calibri"/>
            </a:endParaRPr>
          </a:p>
          <a:p>
            <a:r>
              <a:rPr lang="en-US"/>
              <a:t>The fight up drill is the best drill to practice qualification </a:t>
            </a:r>
          </a:p>
        </p:txBody>
      </p:sp>
      <p:sp>
        <p:nvSpPr>
          <p:cNvPr id="4" name="Slide Number Placeholder 3"/>
          <p:cNvSpPr>
            <a:spLocks noGrp="1"/>
          </p:cNvSpPr>
          <p:nvPr>
            <p:ph type="sldNum" sz="quarter" idx="5"/>
          </p:nvPr>
        </p:nvSpPr>
        <p:spPr/>
        <p:txBody>
          <a:bodyPr/>
          <a:lstStyle/>
          <a:p>
            <a:fld id="{44745AD8-CAE0-4176-9EBA-03A8CF2946F3}" type="slidenum">
              <a:rPr lang="en-US" smtClean="0"/>
              <a:t>34</a:t>
            </a:fld>
            <a:endParaRPr lang="en-US"/>
          </a:p>
        </p:txBody>
      </p:sp>
    </p:spTree>
    <p:extLst>
      <p:ext uri="{BB962C8B-B14F-4D97-AF65-F5344CB8AC3E}">
        <p14:creationId xmlns:p14="http://schemas.microsoft.com/office/powerpoint/2010/main" val="1021568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Course of Fire &amp; Explanation</a:t>
            </a:r>
          </a:p>
          <a:p>
            <a:endParaRPr lang="en-US" dirty="0"/>
          </a:p>
          <a:p>
            <a:r>
              <a:rPr lang="en-US" dirty="0"/>
              <a:t>The new army rifle qual consists of using 4 10 round mags in one firing iteration covering prone supported and unsupported. As well as both kneeling and standing supported. The grading has been modified as well. You are still only required a 23 out of 40 to pass however there is a new lowest grade of “qualified”  </a:t>
            </a:r>
          </a:p>
        </p:txBody>
      </p:sp>
      <p:sp>
        <p:nvSpPr>
          <p:cNvPr id="4" name="Slide Number Placeholder 3"/>
          <p:cNvSpPr>
            <a:spLocks noGrp="1"/>
          </p:cNvSpPr>
          <p:nvPr>
            <p:ph type="sldNum" sz="quarter" idx="5"/>
          </p:nvPr>
        </p:nvSpPr>
        <p:spPr/>
        <p:txBody>
          <a:bodyPr/>
          <a:lstStyle/>
          <a:p>
            <a:fld id="{44745AD8-CAE0-4176-9EBA-03A8CF2946F3}" type="slidenum">
              <a:rPr lang="en-US" smtClean="0"/>
              <a:t>35</a:t>
            </a:fld>
            <a:endParaRPr lang="en-US"/>
          </a:p>
        </p:txBody>
      </p:sp>
    </p:spTree>
    <p:extLst>
      <p:ext uri="{BB962C8B-B14F-4D97-AF65-F5344CB8AC3E}">
        <p14:creationId xmlns:p14="http://schemas.microsoft.com/office/powerpoint/2010/main" val="2254849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Qualification  - Range Only</a:t>
            </a:r>
          </a:p>
          <a:p>
            <a:endParaRPr lang="en-US" dirty="0"/>
          </a:p>
          <a:p>
            <a:r>
              <a:rPr lang="en-US" dirty="0"/>
              <a:t>Target pop up demonstration</a:t>
            </a:r>
          </a:p>
        </p:txBody>
      </p:sp>
      <p:sp>
        <p:nvSpPr>
          <p:cNvPr id="4" name="Slide Number Placeholder 3"/>
          <p:cNvSpPr>
            <a:spLocks noGrp="1"/>
          </p:cNvSpPr>
          <p:nvPr>
            <p:ph type="sldNum" sz="quarter" idx="5"/>
          </p:nvPr>
        </p:nvSpPr>
        <p:spPr/>
        <p:txBody>
          <a:bodyPr/>
          <a:lstStyle/>
          <a:p>
            <a:fld id="{44745AD8-CAE0-4176-9EBA-03A8CF2946F3}" type="slidenum">
              <a:rPr lang="en-US" smtClean="0"/>
              <a:t>36</a:t>
            </a:fld>
            <a:endParaRPr lang="en-US"/>
          </a:p>
        </p:txBody>
      </p:sp>
    </p:spTree>
    <p:extLst>
      <p:ext uri="{BB962C8B-B14F-4D97-AF65-F5344CB8AC3E}">
        <p14:creationId xmlns:p14="http://schemas.microsoft.com/office/powerpoint/2010/main" val="2125032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Barricade simple rules: </a:t>
            </a:r>
          </a:p>
          <a:p>
            <a:r>
              <a:rPr lang="en-US"/>
              <a:t>Always get straight back behind the rifle for natural aim </a:t>
            </a:r>
          </a:p>
          <a:p>
            <a:r>
              <a:rPr lang="en-US"/>
              <a:t>Get as many points of contact as possible </a:t>
            </a:r>
          </a:p>
          <a:p>
            <a:r>
              <a:rPr lang="en-US"/>
              <a:t>Maintain barrel awareness </a:t>
            </a:r>
          </a:p>
          <a:p>
            <a:r>
              <a:rPr lang="en-US"/>
              <a:t>  </a:t>
            </a:r>
          </a:p>
          <a:p>
            <a:r>
              <a:rPr lang="en-US"/>
              <a:t>Utilize corners of barricades for maximum stability </a:t>
            </a:r>
          </a:p>
          <a:p>
            <a:r>
              <a:rPr lang="en-US"/>
              <a:t>  </a:t>
            </a:r>
            <a:endParaRPr lang="en-US">
              <a:cs typeface="Calibri"/>
            </a:endParaRPr>
          </a:p>
          <a:p>
            <a:r>
              <a:rPr lang="en-US"/>
              <a:t>Kneeling: </a:t>
            </a:r>
          </a:p>
          <a:p>
            <a:r>
              <a:rPr lang="en-US"/>
              <a:t>Don’t rest barrel on the barricade </a:t>
            </a:r>
          </a:p>
          <a:p>
            <a:r>
              <a:rPr lang="en-US"/>
              <a:t>Rest elbow on knee, don’t depend entirely on the barricade for stability </a:t>
            </a:r>
          </a:p>
        </p:txBody>
      </p:sp>
      <p:sp>
        <p:nvSpPr>
          <p:cNvPr id="4" name="Slide Number Placeholder 3"/>
          <p:cNvSpPr>
            <a:spLocks noGrp="1"/>
          </p:cNvSpPr>
          <p:nvPr>
            <p:ph type="sldNum" sz="quarter" idx="5"/>
          </p:nvPr>
        </p:nvSpPr>
        <p:spPr/>
        <p:txBody>
          <a:bodyPr/>
          <a:lstStyle/>
          <a:p>
            <a:fld id="{44745AD8-CAE0-4176-9EBA-03A8CF2946F3}" type="slidenum">
              <a:rPr lang="en-US" smtClean="0"/>
              <a:t>37</a:t>
            </a:fld>
            <a:endParaRPr lang="en-US"/>
          </a:p>
        </p:txBody>
      </p:sp>
    </p:spTree>
    <p:extLst>
      <p:ext uri="{BB962C8B-B14F-4D97-AF65-F5344CB8AC3E}">
        <p14:creationId xmlns:p14="http://schemas.microsoft.com/office/powerpoint/2010/main" val="3215908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Square your shoulders and hips on the barricade</a:t>
            </a:r>
          </a:p>
          <a:p>
            <a:endParaRPr lang="en-US"/>
          </a:p>
          <a:p>
            <a:r>
              <a:rPr lang="en-US"/>
              <a:t>Flat palm the barricade and keep your rifle snug using your thumb</a:t>
            </a:r>
          </a:p>
          <a:p>
            <a:endParaRPr lang="en-US"/>
          </a:p>
          <a:p>
            <a:r>
              <a:rPr lang="en-US"/>
              <a:t>Step back from the barricade to reload</a:t>
            </a:r>
          </a:p>
          <a:p>
            <a:endParaRPr lang="en-US"/>
          </a:p>
          <a:p>
            <a:r>
              <a:rPr lang="en-US"/>
              <a:t>Maintain good elbow knee contact while shooting kneeling supported</a:t>
            </a:r>
          </a:p>
        </p:txBody>
      </p:sp>
      <p:sp>
        <p:nvSpPr>
          <p:cNvPr id="4" name="Slide Number Placeholder 3"/>
          <p:cNvSpPr>
            <a:spLocks noGrp="1"/>
          </p:cNvSpPr>
          <p:nvPr>
            <p:ph type="sldNum" sz="quarter" idx="5"/>
          </p:nvPr>
        </p:nvSpPr>
        <p:spPr/>
        <p:txBody>
          <a:bodyPr/>
          <a:lstStyle/>
          <a:p>
            <a:fld id="{44745AD8-CAE0-4176-9EBA-03A8CF2946F3}" type="slidenum">
              <a:rPr lang="en-US" smtClean="0"/>
              <a:t>38</a:t>
            </a:fld>
            <a:endParaRPr lang="en-US"/>
          </a:p>
        </p:txBody>
      </p:sp>
    </p:spTree>
    <p:extLst>
      <p:ext uri="{BB962C8B-B14F-4D97-AF65-F5344CB8AC3E}">
        <p14:creationId xmlns:p14="http://schemas.microsoft.com/office/powerpoint/2010/main" val="42080587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Basic aim adjustment for targets at different ranges</a:t>
            </a:r>
          </a:p>
          <a:p>
            <a:endParaRPr lang="en-US"/>
          </a:p>
        </p:txBody>
      </p:sp>
      <p:sp>
        <p:nvSpPr>
          <p:cNvPr id="4" name="Slide Number Placeholder 3"/>
          <p:cNvSpPr>
            <a:spLocks noGrp="1"/>
          </p:cNvSpPr>
          <p:nvPr>
            <p:ph type="sldNum" sz="quarter" idx="5"/>
          </p:nvPr>
        </p:nvSpPr>
        <p:spPr/>
        <p:txBody>
          <a:bodyPr/>
          <a:lstStyle/>
          <a:p>
            <a:fld id="{44745AD8-CAE0-4176-9EBA-03A8CF2946F3}" type="slidenum">
              <a:rPr lang="en-US" smtClean="0"/>
              <a:t>39</a:t>
            </a:fld>
            <a:endParaRPr lang="en-US"/>
          </a:p>
        </p:txBody>
      </p:sp>
    </p:spTree>
    <p:extLst>
      <p:ext uri="{BB962C8B-B14F-4D97-AF65-F5344CB8AC3E}">
        <p14:creationId xmlns:p14="http://schemas.microsoft.com/office/powerpoint/2010/main" val="1813442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minute of angle is an angular relation In regards to sights. 1 inch at 100 is 1 MOA. </a:t>
            </a:r>
          </a:p>
          <a:p>
            <a:r>
              <a:rPr lang="en-US"/>
              <a:t>1 click on M4 front sight is ¾ MOA 1 click on M16 is ½ MOA </a:t>
            </a:r>
          </a:p>
          <a:p>
            <a:r>
              <a:rPr lang="en-US"/>
              <a:t>The M68 (red dot) is not magnified and 1 click is ½ MOA </a:t>
            </a:r>
          </a:p>
          <a:p>
            <a:r>
              <a:rPr lang="en-US"/>
              <a:t>The ACOG is 4x magnification 1 click is 1/3 MOA on the internal knob and ½ MOA on the external </a:t>
            </a:r>
          </a:p>
        </p:txBody>
      </p:sp>
      <p:sp>
        <p:nvSpPr>
          <p:cNvPr id="4" name="Slide Number Placeholder 3"/>
          <p:cNvSpPr>
            <a:spLocks noGrp="1"/>
          </p:cNvSpPr>
          <p:nvPr>
            <p:ph type="sldNum" sz="quarter" idx="5"/>
          </p:nvPr>
        </p:nvSpPr>
        <p:spPr/>
        <p:txBody>
          <a:bodyPr/>
          <a:lstStyle/>
          <a:p>
            <a:fld id="{44745AD8-CAE0-4176-9EBA-03A8CF2946F3}" type="slidenum">
              <a:rPr lang="en-US" smtClean="0"/>
              <a:t>40</a:t>
            </a:fld>
            <a:endParaRPr lang="en-US"/>
          </a:p>
        </p:txBody>
      </p:sp>
    </p:spTree>
    <p:extLst>
      <p:ext uri="{BB962C8B-B14F-4D97-AF65-F5344CB8AC3E}">
        <p14:creationId xmlns:p14="http://schemas.microsoft.com/office/powerpoint/2010/main" val="2871361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General Practice for zeroing on Iron sights using a 25/300m zero</a:t>
            </a:r>
          </a:p>
          <a:p>
            <a:endParaRPr lang="en-US"/>
          </a:p>
          <a:p>
            <a:r>
              <a:rPr lang="en-US"/>
              <a:t>Use 5 shot groups and follow the instructions on the target</a:t>
            </a:r>
          </a:p>
        </p:txBody>
      </p:sp>
      <p:sp>
        <p:nvSpPr>
          <p:cNvPr id="4" name="Slide Number Placeholder 3"/>
          <p:cNvSpPr>
            <a:spLocks noGrp="1"/>
          </p:cNvSpPr>
          <p:nvPr>
            <p:ph type="sldNum" sz="quarter" idx="5"/>
          </p:nvPr>
        </p:nvSpPr>
        <p:spPr/>
        <p:txBody>
          <a:bodyPr/>
          <a:lstStyle/>
          <a:p>
            <a:fld id="{44745AD8-CAE0-4176-9EBA-03A8CF2946F3}" type="slidenum">
              <a:rPr lang="en-US" smtClean="0"/>
              <a:t>41</a:t>
            </a:fld>
            <a:endParaRPr lang="en-US"/>
          </a:p>
        </p:txBody>
      </p:sp>
    </p:spTree>
    <p:extLst>
      <p:ext uri="{BB962C8B-B14F-4D97-AF65-F5344CB8AC3E}">
        <p14:creationId xmlns:p14="http://schemas.microsoft.com/office/powerpoint/2010/main" val="13194399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Maintain the tip of the front sight to the desired target centered on the rear aperture </a:t>
            </a:r>
          </a:p>
          <a:p>
            <a:r>
              <a:rPr lang="en-US"/>
              <a:t>  </a:t>
            </a:r>
          </a:p>
          <a:p>
            <a:r>
              <a:rPr lang="en-US"/>
              <a:t>Look at the front sight post and not the target. </a:t>
            </a:r>
          </a:p>
          <a:p>
            <a:r>
              <a:rPr lang="en-US"/>
              <a:t>  </a:t>
            </a:r>
          </a:p>
          <a:p>
            <a:r>
              <a:rPr lang="en-US"/>
              <a:t>Wherever you look on the tip of the front sight post should be the same to maximize consistency. </a:t>
            </a:r>
          </a:p>
          <a:p>
            <a:r>
              <a:rPr lang="en-US"/>
              <a:t>  </a:t>
            </a:r>
          </a:p>
          <a:p>
            <a:r>
              <a:rPr lang="en-US"/>
              <a:t>Get a high firm grip up on the pistol grip and constantly keep your finger on the trigger, holding it to the rear as the trigger fires, do not flinch or remove finger from the trigger. This will reduce spread. </a:t>
            </a:r>
          </a:p>
        </p:txBody>
      </p:sp>
      <p:sp>
        <p:nvSpPr>
          <p:cNvPr id="4" name="Slide Number Placeholder 3"/>
          <p:cNvSpPr>
            <a:spLocks noGrp="1"/>
          </p:cNvSpPr>
          <p:nvPr>
            <p:ph type="sldNum" sz="quarter" idx="5"/>
          </p:nvPr>
        </p:nvSpPr>
        <p:spPr/>
        <p:txBody>
          <a:bodyPr/>
          <a:lstStyle/>
          <a:p>
            <a:fld id="{44745AD8-CAE0-4176-9EBA-03A8CF2946F3}" type="slidenum">
              <a:rPr lang="en-US" smtClean="0"/>
              <a:t>42</a:t>
            </a:fld>
            <a:endParaRPr lang="en-US"/>
          </a:p>
        </p:txBody>
      </p:sp>
    </p:spTree>
    <p:extLst>
      <p:ext uri="{BB962C8B-B14F-4D97-AF65-F5344CB8AC3E}">
        <p14:creationId xmlns:p14="http://schemas.microsoft.com/office/powerpoint/2010/main" val="1318392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standing square your shoulders and hips while bending you knees and waist slightly</a:t>
            </a:r>
          </a:p>
          <a:p>
            <a:endParaRPr lang="en-US"/>
          </a:p>
          <a:p>
            <a:r>
              <a:rPr lang="en-US"/>
              <a:t>When kneeling place your elbow in your thigh or your tricep on you knee never place your elbow to your knee</a:t>
            </a:r>
          </a:p>
          <a:p>
            <a:endParaRPr lang="en-US"/>
          </a:p>
          <a:p>
            <a:r>
              <a:rPr lang="en-US"/>
              <a:t>When kneeling you can sit on your heel or foot</a:t>
            </a:r>
          </a:p>
          <a:p>
            <a:endParaRPr lang="en-US"/>
          </a:p>
          <a:p>
            <a:r>
              <a:rPr lang="en-US"/>
              <a:t>While prone you may rest the rifle on the mag if comfortable for you</a:t>
            </a:r>
          </a:p>
          <a:p>
            <a:endParaRPr lang="en-US"/>
          </a:p>
          <a:p>
            <a:r>
              <a:rPr lang="en-US"/>
              <a:t>Pivot your hips while prone</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44745AD8-CAE0-4176-9EBA-03A8CF2946F3}" type="slidenum">
              <a:rPr lang="en-US" smtClean="0"/>
              <a:t>43</a:t>
            </a:fld>
            <a:endParaRPr lang="en-US"/>
          </a:p>
        </p:txBody>
      </p:sp>
    </p:spTree>
    <p:extLst>
      <p:ext uri="{BB962C8B-B14F-4D97-AF65-F5344CB8AC3E}">
        <p14:creationId xmlns:p14="http://schemas.microsoft.com/office/powerpoint/2010/main" val="3018416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Four Firing phases, </a:t>
            </a:r>
          </a:p>
          <a:p>
            <a:r>
              <a:rPr lang="en-US" dirty="0"/>
              <a:t>Prone unsupported, prone supported, kneeing supported, standing supported 4 10 round mags </a:t>
            </a:r>
          </a:p>
          <a:p>
            <a:r>
              <a:rPr lang="en-US" dirty="0"/>
              <a:t>  </a:t>
            </a:r>
            <a:endParaRPr lang="en-US" dirty="0">
              <a:cs typeface="Calibri"/>
            </a:endParaRPr>
          </a:p>
          <a:p>
            <a:r>
              <a:rPr lang="en-US" dirty="0"/>
              <a:t>Six Tables of training </a:t>
            </a:r>
          </a:p>
          <a:p>
            <a:r>
              <a:rPr lang="en-US" dirty="0"/>
              <a:t>PMI&amp;E- Must take written and hands on test to progress </a:t>
            </a:r>
          </a:p>
          <a:p>
            <a:r>
              <a:rPr lang="en-US" dirty="0"/>
              <a:t>Pre Live Fire Simulations- RST </a:t>
            </a:r>
          </a:p>
          <a:p>
            <a:r>
              <a:rPr lang="en-US" dirty="0"/>
              <a:t>Drills </a:t>
            </a:r>
          </a:p>
          <a:p>
            <a:r>
              <a:rPr lang="en-US" dirty="0"/>
              <a:t>Basic- First live fire table (zeroing) </a:t>
            </a:r>
          </a:p>
          <a:p>
            <a:r>
              <a:rPr lang="en-US" dirty="0"/>
              <a:t>Practice- executing qualification course to prepare for actual Qualification </a:t>
            </a:r>
          </a:p>
          <a:p>
            <a:r>
              <a:rPr lang="en-US" dirty="0"/>
              <a:t>Qualification </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6</a:t>
            </a:fld>
            <a:endParaRPr lang="en-US"/>
          </a:p>
        </p:txBody>
      </p:sp>
    </p:spTree>
    <p:extLst>
      <p:ext uri="{BB962C8B-B14F-4D97-AF65-F5344CB8AC3E}">
        <p14:creationId xmlns:p14="http://schemas.microsoft.com/office/powerpoint/2010/main" val="378034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Practice good workspace grip while loading the magazine and checking for malfunctions. </a:t>
            </a:r>
          </a:p>
          <a:p>
            <a:r>
              <a:rPr lang="en-US"/>
              <a:t>  </a:t>
            </a:r>
            <a:endParaRPr lang="en-US">
              <a:cs typeface="Calibri"/>
            </a:endParaRPr>
          </a:p>
          <a:p>
            <a:r>
              <a:rPr lang="en-US"/>
              <a:t>When unloading, remove the magazine and pull the charging handle 3 times to ensure the weapon is clear. </a:t>
            </a:r>
          </a:p>
        </p:txBody>
      </p:sp>
      <p:sp>
        <p:nvSpPr>
          <p:cNvPr id="4" name="Slide Number Placeholder 3"/>
          <p:cNvSpPr>
            <a:spLocks noGrp="1"/>
          </p:cNvSpPr>
          <p:nvPr>
            <p:ph type="sldNum" sz="quarter" idx="5"/>
          </p:nvPr>
        </p:nvSpPr>
        <p:spPr/>
        <p:txBody>
          <a:bodyPr/>
          <a:lstStyle/>
          <a:p>
            <a:fld id="{44745AD8-CAE0-4176-9EBA-03A8CF2946F3}" type="slidenum">
              <a:rPr lang="en-US" smtClean="0"/>
              <a:t>44</a:t>
            </a:fld>
            <a:endParaRPr lang="en-US"/>
          </a:p>
        </p:txBody>
      </p:sp>
    </p:spTree>
    <p:extLst>
      <p:ext uri="{BB962C8B-B14F-4D97-AF65-F5344CB8AC3E}">
        <p14:creationId xmlns:p14="http://schemas.microsoft.com/office/powerpoint/2010/main" val="23690560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Check and Stock wield</a:t>
            </a:r>
          </a:p>
          <a:p>
            <a:endParaRPr lang="en-US"/>
          </a:p>
          <a:p>
            <a:r>
              <a:rPr lang="en-US"/>
              <a:t>When shooting standing unsupported use for points of contact foregrip, pistol grip, stock,and face</a:t>
            </a:r>
          </a:p>
        </p:txBody>
      </p:sp>
      <p:sp>
        <p:nvSpPr>
          <p:cNvPr id="4" name="Slide Number Placeholder 3"/>
          <p:cNvSpPr>
            <a:spLocks noGrp="1"/>
          </p:cNvSpPr>
          <p:nvPr>
            <p:ph type="sldNum" sz="quarter" idx="5"/>
          </p:nvPr>
        </p:nvSpPr>
        <p:spPr/>
        <p:txBody>
          <a:bodyPr/>
          <a:lstStyle/>
          <a:p>
            <a:fld id="{44745AD8-CAE0-4176-9EBA-03A8CF2946F3}" type="slidenum">
              <a:rPr lang="en-US" smtClean="0"/>
              <a:t>45</a:t>
            </a:fld>
            <a:endParaRPr lang="en-US"/>
          </a:p>
        </p:txBody>
      </p:sp>
    </p:spTree>
    <p:extLst>
      <p:ext uri="{BB962C8B-B14F-4D97-AF65-F5344CB8AC3E}">
        <p14:creationId xmlns:p14="http://schemas.microsoft.com/office/powerpoint/2010/main" val="12139418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Notice how targets can pop up three at a time, quickly locating the targets will be vital. </a:t>
            </a:r>
          </a:p>
          <a:p>
            <a:r>
              <a:rPr lang="en-US"/>
              <a:t>  </a:t>
            </a:r>
            <a:endParaRPr lang="en-US">
              <a:cs typeface="Calibri"/>
            </a:endParaRPr>
          </a:p>
          <a:p>
            <a:r>
              <a:rPr lang="en-US"/>
              <a:t>Four firing positions mean not only reloading quickly in between the positions but also moving into the firing positions and looking down range quickly for the targets. </a:t>
            </a:r>
            <a:endParaRPr lang="en-US">
              <a:cs typeface="Calibri"/>
            </a:endParaRPr>
          </a:p>
          <a:p>
            <a:r>
              <a:rPr lang="en-US"/>
              <a:t>  </a:t>
            </a:r>
            <a:endParaRPr lang="en-US">
              <a:cs typeface="Calibri"/>
            </a:endParaRPr>
          </a:p>
          <a:p>
            <a:r>
              <a:rPr lang="en-US"/>
              <a:t>Malfunctions must be quickly corrected because the qualification is continuous. </a:t>
            </a:r>
          </a:p>
        </p:txBody>
      </p:sp>
      <p:sp>
        <p:nvSpPr>
          <p:cNvPr id="4" name="Slide Number Placeholder 3"/>
          <p:cNvSpPr>
            <a:spLocks noGrp="1"/>
          </p:cNvSpPr>
          <p:nvPr>
            <p:ph type="sldNum" sz="quarter" idx="5"/>
          </p:nvPr>
        </p:nvSpPr>
        <p:spPr/>
        <p:txBody>
          <a:bodyPr/>
          <a:lstStyle/>
          <a:p>
            <a:fld id="{44745AD8-CAE0-4176-9EBA-03A8CF2946F3}" type="slidenum">
              <a:rPr lang="en-US" smtClean="0"/>
              <a:t>46</a:t>
            </a:fld>
            <a:endParaRPr lang="en-US"/>
          </a:p>
        </p:txBody>
      </p:sp>
    </p:spTree>
    <p:extLst>
      <p:ext uri="{BB962C8B-B14F-4D97-AF65-F5344CB8AC3E}">
        <p14:creationId xmlns:p14="http://schemas.microsoft.com/office/powerpoint/2010/main" val="25876318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Practice Qual POV</a:t>
            </a:r>
          </a:p>
          <a:p>
            <a:endParaRPr lang="en-US"/>
          </a:p>
          <a:p>
            <a:r>
              <a:rPr lang="en-US"/>
              <a:t>Another video demonstration, this time from pov</a:t>
            </a:r>
          </a:p>
        </p:txBody>
      </p:sp>
      <p:sp>
        <p:nvSpPr>
          <p:cNvPr id="4" name="Slide Number Placeholder 3"/>
          <p:cNvSpPr>
            <a:spLocks noGrp="1"/>
          </p:cNvSpPr>
          <p:nvPr>
            <p:ph type="sldNum" sz="quarter" idx="5"/>
          </p:nvPr>
        </p:nvSpPr>
        <p:spPr/>
        <p:txBody>
          <a:bodyPr/>
          <a:lstStyle/>
          <a:p>
            <a:fld id="{44745AD8-CAE0-4176-9EBA-03A8CF2946F3}" type="slidenum">
              <a:rPr lang="en-US" smtClean="0"/>
              <a:t>47</a:t>
            </a:fld>
            <a:endParaRPr lang="en-US"/>
          </a:p>
        </p:txBody>
      </p:sp>
    </p:spTree>
    <p:extLst>
      <p:ext uri="{BB962C8B-B14F-4D97-AF65-F5344CB8AC3E}">
        <p14:creationId xmlns:p14="http://schemas.microsoft.com/office/powerpoint/2010/main" val="2312437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hammer of the trigger group falls striking the firing pin held in the center of the bolt and bolt carrier group which strikes the primer of the chambered cartridge. The primer detonates igniting the powder charge in the cartridge propelling the projectile forward and down the barrel, chamber pressure is in the range of 50,000 PSIA. As the projectile passes the gas port located on the lower side of the barrel (at the front sight block) a small portion of gas from combustion of the powder in the cartridge is directed into a gas tube that runs back to a small blocked tube on the bolt carrier group. The gas forces the bolt carrier group back against the buffer and buffer spring. As the bolt carrier group moves aft, the bolt rotates and unlocks from the lugs of the chamber. By this time the gas pressure in the barrel has dropped to nearly atmospheric pressure as the projectile leaves the barrel. All remaining actions are the result of the gas impinging on the blocked tube on the bolt carrier group and the resistance of the buffer and spring. F=MA roughly applies. The bolt unlocks, and moves rapidly backwards, pulling the spent cartridge case from the chamber. As it travels back the bolt telescopes to full extension as the carrier passes the hammer re-cocking the hammer and trigger group, and as it reaches nearly full extension aft, the ejector kicks the expended cartridge to the right and out of the action. The buffer spring now forces the bolt carrier group forward. The lower bolt edge strips a fresh </a:t>
            </a:r>
            <a:r>
              <a:rPr lang="en-US" err="1"/>
              <a:t>cartiridge</a:t>
            </a:r>
            <a:r>
              <a:rPr lang="en-US"/>
              <a:t> from the magazine moving it forward and upward along the chamber feed ramp into the chamber, the bolt following and engaging the cartridge base. As the cartridge seats in the chamber the bolt continues forward telescoping inwards. The lugs on the bolt enter the matching chamber notches and as the bolt ends forward travel, rotates right, locking the chamber.</a:t>
            </a:r>
            <a:endParaRPr lang="en-US">
              <a:cs typeface="Calibri"/>
            </a:endParaRPr>
          </a:p>
          <a:p>
            <a:r>
              <a:rPr lang="en-US"/>
              <a:t>In semi-automatic mode the next squeeze of the trigger repeats the cycle. In burst mode the trigger group uses a clockwork like mechanism to permit three full cycles of the sequence above before the hammer is locked in the cocked position, requiring another squeeze of the trigger to fire another burst. Fully automatic fire which is only </a:t>
            </a:r>
            <a:r>
              <a:rPr lang="en-US" err="1"/>
              <a:t>availiable</a:t>
            </a:r>
            <a:r>
              <a:rPr lang="en-US"/>
              <a:t> on M16, M16A1 and some M4 Carbine models, when selected, allows the cycle to continue until the trigger is released (let up on) or the weapon expends all ammunition in the magazine.</a:t>
            </a:r>
            <a:endParaRPr lang="en-US">
              <a:cs typeface="Calibri"/>
            </a:endParaRPr>
          </a:p>
          <a:p>
            <a:r>
              <a:rPr lang="en-US"/>
              <a:t>The M16 and variants ARE NOT the AR-15 and variants available to civilians in the US. The M16 is a select fire (semi, burst, full automatic) weapon which only those manufactured before 1986 may be possessed by civilians under significant restrictions and costs. Since the M16 / AR 15 design fires from what is called “closed bolt” it makes a poor fully automatic weapon.</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44745AD8-CAE0-4176-9EBA-03A8CF2946F3}" type="slidenum">
              <a:rPr lang="en-US" smtClean="0"/>
              <a:t>48</a:t>
            </a:fld>
            <a:endParaRPr lang="en-US"/>
          </a:p>
        </p:txBody>
      </p:sp>
    </p:spTree>
    <p:extLst>
      <p:ext uri="{BB962C8B-B14F-4D97-AF65-F5344CB8AC3E}">
        <p14:creationId xmlns:p14="http://schemas.microsoft.com/office/powerpoint/2010/main" val="1541355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Grip and Manipulation</a:t>
            </a:r>
          </a:p>
        </p:txBody>
      </p:sp>
      <p:sp>
        <p:nvSpPr>
          <p:cNvPr id="4" name="Slide Number Placeholder 3"/>
          <p:cNvSpPr>
            <a:spLocks noGrp="1"/>
          </p:cNvSpPr>
          <p:nvPr>
            <p:ph type="sldNum" sz="quarter" idx="5"/>
          </p:nvPr>
        </p:nvSpPr>
        <p:spPr/>
        <p:txBody>
          <a:bodyPr/>
          <a:lstStyle/>
          <a:p>
            <a:fld id="{B9D8F6F3-8321-4EC4-B667-D47B6163AC99}" type="slidenum">
              <a:rPr lang="en-US" smtClean="0"/>
              <a:t>50</a:t>
            </a:fld>
            <a:endParaRPr lang="en-US"/>
          </a:p>
        </p:txBody>
      </p:sp>
    </p:spTree>
    <p:extLst>
      <p:ext uri="{BB962C8B-B14F-4D97-AF65-F5344CB8AC3E}">
        <p14:creationId xmlns:p14="http://schemas.microsoft.com/office/powerpoint/2010/main" val="41233925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Pistol Fundamentals</a:t>
            </a:r>
          </a:p>
        </p:txBody>
      </p:sp>
      <p:sp>
        <p:nvSpPr>
          <p:cNvPr id="4" name="Slide Number Placeholder 3"/>
          <p:cNvSpPr>
            <a:spLocks noGrp="1"/>
          </p:cNvSpPr>
          <p:nvPr>
            <p:ph type="sldNum" sz="quarter" idx="5"/>
          </p:nvPr>
        </p:nvSpPr>
        <p:spPr/>
        <p:txBody>
          <a:bodyPr/>
          <a:lstStyle/>
          <a:p>
            <a:fld id="{B9D8F6F3-8321-4EC4-B667-D47B6163AC99}" type="slidenum">
              <a:rPr lang="en-US" smtClean="0"/>
              <a:t>51</a:t>
            </a:fld>
            <a:endParaRPr lang="en-US"/>
          </a:p>
        </p:txBody>
      </p:sp>
    </p:spTree>
    <p:extLst>
      <p:ext uri="{BB962C8B-B14F-4D97-AF65-F5344CB8AC3E}">
        <p14:creationId xmlns:p14="http://schemas.microsoft.com/office/powerpoint/2010/main" val="31635015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Trigger Control Demonstration Drill</a:t>
            </a:r>
          </a:p>
        </p:txBody>
      </p:sp>
      <p:sp>
        <p:nvSpPr>
          <p:cNvPr id="4" name="Slide Number Placeholder 3"/>
          <p:cNvSpPr>
            <a:spLocks noGrp="1"/>
          </p:cNvSpPr>
          <p:nvPr>
            <p:ph type="sldNum" sz="quarter" idx="5"/>
          </p:nvPr>
        </p:nvSpPr>
        <p:spPr/>
        <p:txBody>
          <a:bodyPr/>
          <a:lstStyle/>
          <a:p>
            <a:fld id="{B9D8F6F3-8321-4EC4-B667-D47B6163AC99}" type="slidenum">
              <a:rPr lang="en-US" smtClean="0"/>
              <a:t>52</a:t>
            </a:fld>
            <a:endParaRPr lang="en-US"/>
          </a:p>
        </p:txBody>
      </p:sp>
    </p:spTree>
    <p:extLst>
      <p:ext uri="{BB962C8B-B14F-4D97-AF65-F5344CB8AC3E}">
        <p14:creationId xmlns:p14="http://schemas.microsoft.com/office/powerpoint/2010/main" val="14214002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Drawing the M9</a:t>
            </a:r>
          </a:p>
        </p:txBody>
      </p:sp>
      <p:sp>
        <p:nvSpPr>
          <p:cNvPr id="4" name="Slide Number Placeholder 3"/>
          <p:cNvSpPr>
            <a:spLocks noGrp="1"/>
          </p:cNvSpPr>
          <p:nvPr>
            <p:ph type="sldNum" sz="quarter" idx="5"/>
          </p:nvPr>
        </p:nvSpPr>
        <p:spPr/>
        <p:txBody>
          <a:bodyPr/>
          <a:lstStyle/>
          <a:p>
            <a:fld id="{B9D8F6F3-8321-4EC4-B667-D47B6163AC99}" type="slidenum">
              <a:rPr lang="en-US" smtClean="0"/>
              <a:t>53</a:t>
            </a:fld>
            <a:endParaRPr lang="en-US"/>
          </a:p>
        </p:txBody>
      </p:sp>
    </p:spTree>
    <p:extLst>
      <p:ext uri="{BB962C8B-B14F-4D97-AF65-F5344CB8AC3E}">
        <p14:creationId xmlns:p14="http://schemas.microsoft.com/office/powerpoint/2010/main" val="5398755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Grip and Trigger Control of the M9</a:t>
            </a:r>
          </a:p>
        </p:txBody>
      </p:sp>
      <p:sp>
        <p:nvSpPr>
          <p:cNvPr id="4" name="Slide Number Placeholder 3"/>
          <p:cNvSpPr>
            <a:spLocks noGrp="1"/>
          </p:cNvSpPr>
          <p:nvPr>
            <p:ph type="sldNum" sz="quarter" idx="5"/>
          </p:nvPr>
        </p:nvSpPr>
        <p:spPr/>
        <p:txBody>
          <a:bodyPr/>
          <a:lstStyle/>
          <a:p>
            <a:fld id="{B9D8F6F3-8321-4EC4-B667-D47B6163AC99}" type="slidenum">
              <a:rPr lang="en-US" smtClean="0"/>
              <a:t>54</a:t>
            </a:fld>
            <a:endParaRPr lang="en-US"/>
          </a:p>
        </p:txBody>
      </p:sp>
    </p:spTree>
    <p:extLst>
      <p:ext uri="{BB962C8B-B14F-4D97-AF65-F5344CB8AC3E}">
        <p14:creationId xmlns:p14="http://schemas.microsoft.com/office/powerpoint/2010/main" val="215118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New qualification for Rifle.</a:t>
            </a:r>
          </a:p>
          <a:p>
            <a:pPr marL="171450" indent="-171450">
              <a:buFontTx/>
              <a:buChar char="-"/>
            </a:pPr>
            <a:r>
              <a:rPr lang="en-US" dirty="0"/>
              <a:t>Same course of fire for M249AR.</a:t>
            </a:r>
          </a:p>
          <a:p>
            <a:pPr marL="171450" indent="-171450">
              <a:buFontTx/>
              <a:buChar char="-"/>
            </a:pPr>
            <a:r>
              <a:rPr lang="en-US" dirty="0"/>
              <a:t>2019 was the first Ramp Up in quality execution. 2020 was obviously canceled.</a:t>
            </a:r>
          </a:p>
          <a:p>
            <a:pPr marL="171450" indent="-171450">
              <a:buFontTx/>
              <a:buChar char="-"/>
            </a:pPr>
            <a:r>
              <a:rPr lang="en-US" dirty="0"/>
              <a:t>TC 3-20-0 Articulates the </a:t>
            </a:r>
          </a:p>
          <a:p>
            <a:pPr marL="171450" indent="-171450">
              <a:buFontTx/>
              <a:buChar char="-"/>
            </a:pPr>
            <a:endParaRPr lang="en-US" dirty="0"/>
          </a:p>
          <a:p>
            <a:pPr marL="171450" indent="-171450">
              <a:buFontTx/>
              <a:buChar char="-"/>
            </a:pPr>
            <a:r>
              <a:rPr lang="en-US" dirty="0"/>
              <a:t>Sources: TC 3-20.40 Para 1-21</a:t>
            </a:r>
          </a:p>
        </p:txBody>
      </p:sp>
      <p:sp>
        <p:nvSpPr>
          <p:cNvPr id="4" name="Slide Number Placeholder 3"/>
          <p:cNvSpPr>
            <a:spLocks noGrp="1"/>
          </p:cNvSpPr>
          <p:nvPr>
            <p:ph type="sldNum" sz="quarter" idx="5"/>
          </p:nvPr>
        </p:nvSpPr>
        <p:spPr/>
        <p:txBody>
          <a:bodyPr/>
          <a:lstStyle/>
          <a:p>
            <a:fld id="{06669DC1-28CC-4F08-880D-412B575DFF3B}" type="slidenum">
              <a:rPr lang="en-US" smtClean="0"/>
              <a:t>7</a:t>
            </a:fld>
            <a:endParaRPr lang="en-US"/>
          </a:p>
        </p:txBody>
      </p:sp>
    </p:spTree>
    <p:extLst>
      <p:ext uri="{BB962C8B-B14F-4D97-AF65-F5344CB8AC3E}">
        <p14:creationId xmlns:p14="http://schemas.microsoft.com/office/powerpoint/2010/main" val="42378402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Weapon Manipulation for the M9</a:t>
            </a:r>
          </a:p>
        </p:txBody>
      </p:sp>
      <p:sp>
        <p:nvSpPr>
          <p:cNvPr id="4" name="Slide Number Placeholder 3"/>
          <p:cNvSpPr>
            <a:spLocks noGrp="1"/>
          </p:cNvSpPr>
          <p:nvPr>
            <p:ph type="sldNum" sz="quarter" idx="5"/>
          </p:nvPr>
        </p:nvSpPr>
        <p:spPr/>
        <p:txBody>
          <a:bodyPr/>
          <a:lstStyle/>
          <a:p>
            <a:fld id="{B9D8F6F3-8321-4EC4-B667-D47B6163AC99}" type="slidenum">
              <a:rPr lang="en-US" smtClean="0"/>
              <a:t>55</a:t>
            </a:fld>
            <a:endParaRPr lang="en-US"/>
          </a:p>
        </p:txBody>
      </p:sp>
    </p:spTree>
    <p:extLst>
      <p:ext uri="{BB962C8B-B14F-4D97-AF65-F5344CB8AC3E}">
        <p14:creationId xmlns:p14="http://schemas.microsoft.com/office/powerpoint/2010/main" val="1756141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r>
              <a:rPr lang="en-US" dirty="0"/>
              <a:t>TC 3-20.0 </a:t>
            </a:r>
          </a:p>
        </p:txBody>
      </p:sp>
      <p:sp>
        <p:nvSpPr>
          <p:cNvPr id="4" name="Slide Number Placeholder 3"/>
          <p:cNvSpPr>
            <a:spLocks noGrp="1"/>
          </p:cNvSpPr>
          <p:nvPr>
            <p:ph type="sldNum" sz="quarter" idx="5"/>
          </p:nvPr>
        </p:nvSpPr>
        <p:spPr/>
        <p:txBody>
          <a:bodyPr/>
          <a:lstStyle/>
          <a:p>
            <a:fld id="{06669DC1-28CC-4F08-880D-412B575DFF3B}" type="slidenum">
              <a:rPr lang="en-US" smtClean="0"/>
              <a:t>8</a:t>
            </a:fld>
            <a:endParaRPr lang="en-US"/>
          </a:p>
        </p:txBody>
      </p:sp>
    </p:spTree>
    <p:extLst>
      <p:ext uri="{BB962C8B-B14F-4D97-AF65-F5344CB8AC3E}">
        <p14:creationId xmlns:p14="http://schemas.microsoft.com/office/powerpoint/2010/main" val="3970835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r>
              <a:rPr lang="en-US" dirty="0"/>
              <a:t>TC 3-20.40 Table 10</a:t>
            </a:r>
          </a:p>
        </p:txBody>
      </p:sp>
      <p:sp>
        <p:nvSpPr>
          <p:cNvPr id="4" name="Slide Number Placeholder 3"/>
          <p:cNvSpPr>
            <a:spLocks noGrp="1"/>
          </p:cNvSpPr>
          <p:nvPr>
            <p:ph type="sldNum" sz="quarter" idx="5"/>
          </p:nvPr>
        </p:nvSpPr>
        <p:spPr/>
        <p:txBody>
          <a:bodyPr/>
          <a:lstStyle/>
          <a:p>
            <a:fld id="{06669DC1-28CC-4F08-880D-412B575DFF3B}" type="slidenum">
              <a:rPr lang="en-US" smtClean="0"/>
              <a:t>9</a:t>
            </a:fld>
            <a:endParaRPr lang="en-US"/>
          </a:p>
        </p:txBody>
      </p:sp>
    </p:spTree>
    <p:extLst>
      <p:ext uri="{BB962C8B-B14F-4D97-AF65-F5344CB8AC3E}">
        <p14:creationId xmlns:p14="http://schemas.microsoft.com/office/powerpoint/2010/main" val="2451524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p>
          <a:p>
            <a:r>
              <a:rPr lang="en-US" dirty="0"/>
              <a:t>TC 3-20.0 Para 3-5</a:t>
            </a:r>
          </a:p>
        </p:txBody>
      </p:sp>
      <p:sp>
        <p:nvSpPr>
          <p:cNvPr id="4" name="Slide Number Placeholder 3"/>
          <p:cNvSpPr>
            <a:spLocks noGrp="1"/>
          </p:cNvSpPr>
          <p:nvPr>
            <p:ph type="sldNum" sz="quarter" idx="5"/>
          </p:nvPr>
        </p:nvSpPr>
        <p:spPr/>
        <p:txBody>
          <a:bodyPr/>
          <a:lstStyle/>
          <a:p>
            <a:fld id="{06669DC1-28CC-4F08-880D-412B575DFF3B}" type="slidenum">
              <a:rPr lang="en-US" smtClean="0"/>
              <a:t>10</a:t>
            </a:fld>
            <a:endParaRPr lang="en-US"/>
          </a:p>
        </p:txBody>
      </p:sp>
    </p:spTree>
    <p:extLst>
      <p:ext uri="{BB962C8B-B14F-4D97-AF65-F5344CB8AC3E}">
        <p14:creationId xmlns:p14="http://schemas.microsoft.com/office/powerpoint/2010/main" val="3940984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p>
          <a:p>
            <a:r>
              <a:rPr lang="en-US" dirty="0"/>
              <a:t>TC 3-20.0 Para 3-6 and 3-7</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11</a:t>
            </a:fld>
            <a:endParaRPr lang="en-US"/>
          </a:p>
        </p:txBody>
      </p:sp>
    </p:spTree>
    <p:extLst>
      <p:ext uri="{BB962C8B-B14F-4D97-AF65-F5344CB8AC3E}">
        <p14:creationId xmlns:p14="http://schemas.microsoft.com/office/powerpoint/2010/main" val="4260417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p>
          <a:p>
            <a:r>
              <a:rPr lang="en-US" dirty="0"/>
              <a:t>TC 3-20.0 Para 3-8</a:t>
            </a:r>
          </a:p>
          <a:p>
            <a:endParaRPr lang="en-US" dirty="0"/>
          </a:p>
        </p:txBody>
      </p:sp>
      <p:sp>
        <p:nvSpPr>
          <p:cNvPr id="4" name="Slide Number Placeholder 3"/>
          <p:cNvSpPr>
            <a:spLocks noGrp="1"/>
          </p:cNvSpPr>
          <p:nvPr>
            <p:ph type="sldNum" sz="quarter" idx="5"/>
          </p:nvPr>
        </p:nvSpPr>
        <p:spPr/>
        <p:txBody>
          <a:bodyPr/>
          <a:lstStyle/>
          <a:p>
            <a:fld id="{06669DC1-28CC-4F08-880D-412B575DFF3B}" type="slidenum">
              <a:rPr lang="en-US" smtClean="0"/>
              <a:t>12</a:t>
            </a:fld>
            <a:endParaRPr lang="en-US"/>
          </a:p>
        </p:txBody>
      </p:sp>
    </p:spTree>
    <p:extLst>
      <p:ext uri="{BB962C8B-B14F-4D97-AF65-F5344CB8AC3E}">
        <p14:creationId xmlns:p14="http://schemas.microsoft.com/office/powerpoint/2010/main" val="811025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33486-F068-47AE-8EDC-98A96F06B8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036FE9-C81F-4A2E-8BCE-917F20D4BD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442D683-41A4-4F08-BA16-7723E036E908}"/>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5" name="Footer Placeholder 4">
            <a:extLst>
              <a:ext uri="{FF2B5EF4-FFF2-40B4-BE49-F238E27FC236}">
                <a16:creationId xmlns:a16="http://schemas.microsoft.com/office/drawing/2014/main" id="{EE7E3B9B-769B-4D43-9F36-8A1A1BA1D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BD7FD0-925C-48E9-BE3D-63C86FE06293}"/>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1869914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A2EB2-973C-43AE-99F6-25FDDFD62F9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E1664C-0F51-4863-AE8E-F837EE4AAF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A9F0B5-FD8E-4721-8666-F5B389C48BF0}"/>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5" name="Footer Placeholder 4">
            <a:extLst>
              <a:ext uri="{FF2B5EF4-FFF2-40B4-BE49-F238E27FC236}">
                <a16:creationId xmlns:a16="http://schemas.microsoft.com/office/drawing/2014/main" id="{CCECE72D-88BA-4E7C-A952-8EA6131909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DE5F82-6D48-43C6-B8CE-834BB65B6B3E}"/>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926788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CB53A3-84E1-4BC9-9CD6-7D8FDC4100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37FC08-918B-42B1-82F9-7337F08869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639DC1-4ABF-4F2D-A6EC-D2E22330E98B}"/>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5" name="Footer Placeholder 4">
            <a:extLst>
              <a:ext uri="{FF2B5EF4-FFF2-40B4-BE49-F238E27FC236}">
                <a16:creationId xmlns:a16="http://schemas.microsoft.com/office/drawing/2014/main" id="{246CA98E-279C-4767-82E4-78888DBC12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AA28AD-F6E5-4243-A970-5D47440A2BEF}"/>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2479867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93E9-A007-4B64-884F-A5B82D52C1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C9973B-53DA-40CA-809F-57385ACC12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A01233-3845-40CE-A50D-ABFFC15BB3D1}"/>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5" name="Footer Placeholder 4">
            <a:extLst>
              <a:ext uri="{FF2B5EF4-FFF2-40B4-BE49-F238E27FC236}">
                <a16:creationId xmlns:a16="http://schemas.microsoft.com/office/drawing/2014/main" id="{A0DDF2AE-1581-43BC-83DA-C3EF6B44C1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5B4BB9-A68E-480A-B4C2-AF117F04DB13}"/>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1563200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ADECB-59C9-4ACE-90FB-AD9F5530A9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6C09D6-FB7A-4548-9156-35A65AE29F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0936C5-E7B7-4B5E-B2E8-B5CD7BB41449}"/>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5" name="Footer Placeholder 4">
            <a:extLst>
              <a:ext uri="{FF2B5EF4-FFF2-40B4-BE49-F238E27FC236}">
                <a16:creationId xmlns:a16="http://schemas.microsoft.com/office/drawing/2014/main" id="{8717E636-9656-4F89-B09B-4A66DA6836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CEDEF9-A0C1-4BC6-B6DC-E987AC7E77AC}"/>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2056760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E77C-BB61-4F2A-9C09-75C2AAC0AE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8CA600-9201-4D09-81FB-17540719F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5BFF52-4660-4C2C-9CC4-F018EC4B86E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78DD9B-4CC2-4709-B356-3D549BE05C32}"/>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6" name="Footer Placeholder 5">
            <a:extLst>
              <a:ext uri="{FF2B5EF4-FFF2-40B4-BE49-F238E27FC236}">
                <a16:creationId xmlns:a16="http://schemas.microsoft.com/office/drawing/2014/main" id="{711DC87A-E717-4769-8CBF-EA8C66E06D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AFE138-81E2-4ECA-AE03-D530C3840376}"/>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939591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869A-5303-4BB4-96EE-E6D3B470EF9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8F9854-F8B0-4CE2-ADEF-5147445B26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110D44-0233-4AF2-8A0D-911C8F7030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5A1914-982F-4DC4-8747-66DA77FD6B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06973A-C8AB-462D-B111-0DAC73DC53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6151FA-3793-4BDD-9810-E8137D8B554C}"/>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8" name="Footer Placeholder 7">
            <a:extLst>
              <a:ext uri="{FF2B5EF4-FFF2-40B4-BE49-F238E27FC236}">
                <a16:creationId xmlns:a16="http://schemas.microsoft.com/office/drawing/2014/main" id="{182216BF-0941-4BC8-968F-8B4BD8BFE9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CEE2A2-B023-421E-AB7F-4F2B118A0D03}"/>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1248452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95F9F-E103-4D78-9612-378EDFF300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9D63E2-1F40-434E-8585-A704F049691A}"/>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4" name="Footer Placeholder 3">
            <a:extLst>
              <a:ext uri="{FF2B5EF4-FFF2-40B4-BE49-F238E27FC236}">
                <a16:creationId xmlns:a16="http://schemas.microsoft.com/office/drawing/2014/main" id="{C04F6706-D92A-41A5-8BE7-2D40761B458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ADA3F93-CBBD-46C9-A255-28AC21091E62}"/>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1033886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771096-D988-41D0-BFC8-3415DA55F74B}"/>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3" name="Footer Placeholder 2">
            <a:extLst>
              <a:ext uri="{FF2B5EF4-FFF2-40B4-BE49-F238E27FC236}">
                <a16:creationId xmlns:a16="http://schemas.microsoft.com/office/drawing/2014/main" id="{947F51AB-0A0F-4335-8E2E-B81AF695F99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9E0B02-55BA-4AA2-9A9F-76CEB729ACFA}"/>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2205399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435D3-C4BA-4B11-A617-C1C78524E9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54258D5-1808-49CD-80B0-3784FE2728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F218241-1F61-474D-B0F3-35FCC98FC2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6295BD-24EB-40F7-B9FD-75917627C094}"/>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6" name="Footer Placeholder 5">
            <a:extLst>
              <a:ext uri="{FF2B5EF4-FFF2-40B4-BE49-F238E27FC236}">
                <a16:creationId xmlns:a16="http://schemas.microsoft.com/office/drawing/2014/main" id="{4F22AD19-5018-4922-A128-31647C8250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956543-72A6-47E3-983E-61F9EA122D0B}"/>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1361602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CA816-CA64-42FB-8510-EB52BE1237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223B3E6-CEA6-4B7C-B7BE-C6C2CE79E9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8DA77C-3199-47BA-830A-DB9014BB0A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DA5EF0-7C84-46E3-A9C8-EA43480AAE80}"/>
              </a:ext>
            </a:extLst>
          </p:cNvPr>
          <p:cNvSpPr>
            <a:spLocks noGrp="1"/>
          </p:cNvSpPr>
          <p:nvPr>
            <p:ph type="dt" sz="half" idx="10"/>
          </p:nvPr>
        </p:nvSpPr>
        <p:spPr/>
        <p:txBody>
          <a:bodyPr/>
          <a:lstStyle/>
          <a:p>
            <a:fld id="{596F2E77-C48A-46EA-8AD1-F07EAA578509}" type="datetimeFigureOut">
              <a:rPr lang="en-US" smtClean="0"/>
              <a:t>3/13/2021</a:t>
            </a:fld>
            <a:endParaRPr lang="en-US"/>
          </a:p>
        </p:txBody>
      </p:sp>
      <p:sp>
        <p:nvSpPr>
          <p:cNvPr id="6" name="Footer Placeholder 5">
            <a:extLst>
              <a:ext uri="{FF2B5EF4-FFF2-40B4-BE49-F238E27FC236}">
                <a16:creationId xmlns:a16="http://schemas.microsoft.com/office/drawing/2014/main" id="{382A194B-5853-4AA0-8349-7FB06ADA82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462A03-5791-4947-844E-5C38E80E1C69}"/>
              </a:ext>
            </a:extLst>
          </p:cNvPr>
          <p:cNvSpPr>
            <a:spLocks noGrp="1"/>
          </p:cNvSpPr>
          <p:nvPr>
            <p:ph type="sldNum" sz="quarter" idx="12"/>
          </p:nvPr>
        </p:nvSpPr>
        <p:spPr/>
        <p:txBody>
          <a:bodyPr/>
          <a:lstStyle/>
          <a:p>
            <a:fld id="{AEBE2051-C308-4B9C-A021-32C50F51DB57}" type="slidenum">
              <a:rPr lang="en-US" smtClean="0"/>
              <a:t>‹#›</a:t>
            </a:fld>
            <a:endParaRPr lang="en-US"/>
          </a:p>
        </p:txBody>
      </p:sp>
    </p:spTree>
    <p:extLst>
      <p:ext uri="{BB962C8B-B14F-4D97-AF65-F5344CB8AC3E}">
        <p14:creationId xmlns:p14="http://schemas.microsoft.com/office/powerpoint/2010/main" val="4067371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74B456-95DB-4B18-90E9-567AF95765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190AEA-52AC-4DAE-B08F-592F706511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E23212-FDF8-4C29-808C-AD18E59269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6F2E77-C48A-46EA-8AD1-F07EAA578509}" type="datetimeFigureOut">
              <a:rPr lang="en-US" smtClean="0"/>
              <a:t>3/13/2021</a:t>
            </a:fld>
            <a:endParaRPr lang="en-US"/>
          </a:p>
        </p:txBody>
      </p:sp>
      <p:sp>
        <p:nvSpPr>
          <p:cNvPr id="5" name="Footer Placeholder 4">
            <a:extLst>
              <a:ext uri="{FF2B5EF4-FFF2-40B4-BE49-F238E27FC236}">
                <a16:creationId xmlns:a16="http://schemas.microsoft.com/office/drawing/2014/main" id="{377F9706-D0C5-4A69-B76E-F5292E00D5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C64E472-4019-4814-BC2C-0DD7A23910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BE2051-C308-4B9C-A021-32C50F51DB57}" type="slidenum">
              <a:rPr lang="en-US" smtClean="0"/>
              <a:t>‹#›</a:t>
            </a:fld>
            <a:endParaRPr lang="en-US"/>
          </a:p>
        </p:txBody>
      </p:sp>
    </p:spTree>
    <p:extLst>
      <p:ext uri="{BB962C8B-B14F-4D97-AF65-F5344CB8AC3E}">
        <p14:creationId xmlns:p14="http://schemas.microsoft.com/office/powerpoint/2010/main" val="39230398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rmypubs.army.mil/ProductMaps/PubForm/Details.aspx?PUB_ID=1007342" TargetMode="External"/><Relationship Id="rId2" Type="http://schemas.openxmlformats.org/officeDocument/2006/relationships/hyperlink" Target="https://armypubs.army.mil/ProductMaps/PubForm/Details.aspx?PUB_ID=1007143" TargetMode="External"/><Relationship Id="rId1" Type="http://schemas.openxmlformats.org/officeDocument/2006/relationships/slideLayout" Target="../slideLayouts/slideLayout1.xml"/><Relationship Id="rId5" Type="http://schemas.openxmlformats.org/officeDocument/2006/relationships/hyperlink" Target="https://armyreservemarksman.info/" TargetMode="External"/><Relationship Id="rId4" Type="http://schemas.openxmlformats.org/officeDocument/2006/relationships/hyperlink" Target="https://www.usar.army.mil/AR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video" Target="https://www.youtube.com/embed/shugw5TU2s4?feature=oembed"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www.facebook.com/CombatShootingTeamCMD/posts/3702170636460004" TargetMode="External"/><Relationship Id="rId3" Type="http://schemas.openxmlformats.org/officeDocument/2006/relationships/hyperlink" Target="https://www.facebook.com/CombatShootingTeamCMD/posts/3556831394327263" TargetMode="External"/><Relationship Id="rId7" Type="http://schemas.openxmlformats.org/officeDocument/2006/relationships/hyperlink" Target="https://www.facebook.com/CombatShootingTeamCMD/posts/3684408594902875" TargetMode="External"/><Relationship Id="rId2" Type="http://schemas.openxmlformats.org/officeDocument/2006/relationships/hyperlink" Target="https://www.facebook.com/CombatShootingTeamCMD/posts/3548857565124646" TargetMode="External"/><Relationship Id="rId1" Type="http://schemas.openxmlformats.org/officeDocument/2006/relationships/slideLayout" Target="../slideLayouts/slideLayout2.xml"/><Relationship Id="rId6" Type="http://schemas.openxmlformats.org/officeDocument/2006/relationships/hyperlink" Target="https://www.facebook.com/CombatShootingTeamCMD/posts/3594542003889535" TargetMode="External"/><Relationship Id="rId5" Type="http://schemas.openxmlformats.org/officeDocument/2006/relationships/hyperlink" Target="https://www.facebook.com/CombatShootingTeamCMD/posts/3593147760695626" TargetMode="External"/><Relationship Id="rId4" Type="http://schemas.openxmlformats.org/officeDocument/2006/relationships/hyperlink" Target="https://www.facebook.com/CombatShootingTeamCMD/posts/3572109036132832" TargetMode="External"/><Relationship Id="rId9"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hyperlink" Target="https://www.benning.army.mil/infantry/magazine/issues/2020/Spring/pdf/INFMAG_Spring20.pdf?fbclid=IwAR3hxeHyRvNu06Msx-Fstn7A8dfD-8MoG5bC83LfnzkU3bwYDL-IsNFolKM" TargetMode="External"/><Relationship Id="rId2" Type="http://schemas.openxmlformats.org/officeDocument/2006/relationships/hyperlink" Target="https://armyreservemarksman.info/" TargetMode="External"/><Relationship Id="rId1" Type="http://schemas.openxmlformats.org/officeDocument/2006/relationships/slideLayout" Target="../slideLayouts/slideLayout2.xml"/><Relationship Id="rId6" Type="http://schemas.openxmlformats.org/officeDocument/2006/relationships/hyperlink" Target="https://www.facebook.com/CombatShootingTeamCMD/posts/3595866943757041#_=_" TargetMode="External"/><Relationship Id="rId5" Type="http://schemas.openxmlformats.org/officeDocument/2006/relationships/hyperlink" Target="https://www.facebook.com/CombatShootingTeamCMD/posts/3121215554555518" TargetMode="External"/><Relationship Id="rId4" Type="http://schemas.openxmlformats.org/officeDocument/2006/relationships/hyperlink" Target="https://www.facebook.com/CombatShootingTeamCMD/posts/3766851993325201"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ideo" Target="https://www.youtube.com/embed/P66f7_sJ2ZU?feature=oembed" TargetMode="External"/><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sLVFtAUAnC8?feature=oembed" TargetMode="External"/><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ideo" Target="https://www.youtube.com/embed/q_GrVjnrkOM?feature=oembed" TargetMode="External"/><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ideo" Target="https://www.youtube.com/embed/Ta1K2HqNghI?feature=oembed" TargetMode="Externa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https://www.youtube.com/embed/aQpYw3nDu88?feature=oembed" TargetMode="Externa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ideo" Target="https://www.youtube.com/embed/guUjgqiT6f0?feature=oembed" TargetMode="External"/><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ideo" Target="https://www.youtube.com/embed/UYrD1JiewM0?feature=oembed" TargetMode="External"/><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ideo" Target="https://www.youtube.com/embed/slpEqy-seBA?feature=oembed" TargetMode="External"/><Relationship Id="rId4" Type="http://schemas.openxmlformats.org/officeDocument/2006/relationships/image" Target="../media/image36.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ideo" Target="https://www.youtube.com/embed/PMPwajHm0jc?feature=oembed" TargetMode="External"/><Relationship Id="rId4" Type="http://schemas.openxmlformats.org/officeDocument/2006/relationships/image" Target="../media/image37.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ideo" Target="https://www.youtube.com/embed/yXA522arBo0?feature=oembed" TargetMode="External"/><Relationship Id="rId4" Type="http://schemas.openxmlformats.org/officeDocument/2006/relationships/image" Target="../media/image38.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ideo" Target="https://www.youtube.com/embed/E3QNdKoQHII?feature=oembed" TargetMode="External"/><Relationship Id="rId4" Type="http://schemas.openxmlformats.org/officeDocument/2006/relationships/image" Target="../media/image39.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ideo" Target="https://www.youtube.com/embed/_wfn7Z_MxHA?feature=oembed" TargetMode="External"/><Relationship Id="rId4" Type="http://schemas.openxmlformats.org/officeDocument/2006/relationships/image" Target="../media/image40.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ideo" Target="https://www.youtube.com/embed/erjBnxwfiCI?feature=oembed" TargetMode="External"/><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ideo" Target="https://www.youtube.com/embed/YumZtmGLMZU?feature=oembed" TargetMode="External"/><Relationship Id="rId4" Type="http://schemas.openxmlformats.org/officeDocument/2006/relationships/image" Target="../media/image42.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sAhZfW8Xxno?feature=oembed" TargetMode="External"/><Relationship Id="rId4" Type="http://schemas.openxmlformats.org/officeDocument/2006/relationships/image" Target="../media/image43.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ideo" Target="https://www.youtube.com/embed/wMIBUIN30yU?feature=oembed" TargetMode="External"/><Relationship Id="rId4" Type="http://schemas.openxmlformats.org/officeDocument/2006/relationships/image" Target="../media/image44.jpeg"/></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VZrie96QMaE?feature=oembed" TargetMode="Externa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ideo" Target="https://www.youtube.com/embed/ol65kenk_2Q?feature=oembed" TargetMode="External"/><Relationship Id="rId4" Type="http://schemas.openxmlformats.org/officeDocument/2006/relationships/image" Target="../media/image48.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ideo" Target="https://www.youtube.com/embed/GK0f-vZJTPw?feature=oembed" TargetMode="External"/><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ideo" Target="https://www.youtube.com/embed/KLhFRuLaSh8?feature=oembed" TargetMode="External"/><Relationship Id="rId4" Type="http://schemas.openxmlformats.org/officeDocument/2006/relationships/image" Target="../media/image50.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n9PYS0--Kic?feature=oembed" TargetMode="External"/><Relationship Id="rId4" Type="http://schemas.openxmlformats.org/officeDocument/2006/relationships/image" Target="../media/image51.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ideo" Target="https://www.youtube.com/embed/ZCTZDLpdofY?feature=oembed" TargetMode="External"/><Relationship Id="rId4" Type="http://schemas.openxmlformats.org/officeDocument/2006/relationships/image" Target="../media/image52.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ideo" Target="https://www.youtube.com/embed/oouL10-4LVM?feature=oembed" TargetMode="External"/><Relationship Id="rId4" Type="http://schemas.openxmlformats.org/officeDocument/2006/relationships/image" Target="../media/image5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IkZQIUYq_-Q?feature=oembed" TargetMode="Externa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517B7-8908-4241-973B-7C6C9439A76B}"/>
              </a:ext>
            </a:extLst>
          </p:cNvPr>
          <p:cNvSpPr>
            <a:spLocks noGrp="1"/>
          </p:cNvSpPr>
          <p:nvPr>
            <p:ph type="ctrTitle"/>
          </p:nvPr>
        </p:nvSpPr>
        <p:spPr/>
        <p:txBody>
          <a:bodyPr/>
          <a:lstStyle/>
          <a:p>
            <a:r>
              <a:rPr lang="en-US" b="1" dirty="0"/>
              <a:t>Re-visioning for Individual Weapons Qualification (IWQ)</a:t>
            </a:r>
            <a:endParaRPr lang="en-US" b="1" dirty="0">
              <a:cs typeface="Calibri Light"/>
            </a:endParaRPr>
          </a:p>
        </p:txBody>
      </p:sp>
      <p:sp>
        <p:nvSpPr>
          <p:cNvPr id="3" name="Subtitle 2">
            <a:extLst>
              <a:ext uri="{FF2B5EF4-FFF2-40B4-BE49-F238E27FC236}">
                <a16:creationId xmlns:a16="http://schemas.microsoft.com/office/drawing/2014/main" id="{FC6B5099-B502-473D-A359-2AC8C7A6B65C}"/>
              </a:ext>
            </a:extLst>
          </p:cNvPr>
          <p:cNvSpPr>
            <a:spLocks noGrp="1"/>
          </p:cNvSpPr>
          <p:nvPr>
            <p:ph type="subTitle" idx="1"/>
          </p:nvPr>
        </p:nvSpPr>
        <p:spPr>
          <a:xfrm>
            <a:off x="1883596" y="3653409"/>
            <a:ext cx="9144000" cy="1655762"/>
          </a:xfrm>
        </p:spPr>
        <p:txBody>
          <a:bodyPr/>
          <a:lstStyle/>
          <a:p>
            <a:r>
              <a:rPr lang="en-US" sz="1800" b="1" dirty="0">
                <a:latin typeface="Arial" panose="020B0604020202020204" pitchFamily="34" charset="0"/>
                <a:cs typeface="Arial" panose="020B0604020202020204" pitchFamily="34" charset="0"/>
                <a:hlinkClick r:id="rId2"/>
              </a:rPr>
              <a:t>TC 3-20.0 Integrated Weapons Training Strategy (IWTS)</a:t>
            </a:r>
            <a:endParaRPr lang="en-US" sz="1800" b="1" i="0" u="none" strike="noStrike" baseline="0" dirty="0">
              <a:latin typeface="Arial" panose="020B0604020202020204" pitchFamily="34" charset="0"/>
              <a:cs typeface="Arial" panose="020B0604020202020204" pitchFamily="34" charset="0"/>
            </a:endParaRPr>
          </a:p>
          <a:p>
            <a:endParaRPr lang="en-US" sz="1800" b="1" i="0" u="none" strike="noStrike" baseline="0" dirty="0">
              <a:latin typeface="Arial" panose="020B0604020202020204" pitchFamily="34" charset="0"/>
              <a:cs typeface="Arial" panose="020B0604020202020204" pitchFamily="34" charset="0"/>
            </a:endParaRPr>
          </a:p>
          <a:p>
            <a:r>
              <a:rPr lang="en-US" sz="1800" b="1" i="0" u="none" strike="noStrike" baseline="0" dirty="0">
                <a:latin typeface="Arial" panose="020B0604020202020204" pitchFamily="34" charset="0"/>
                <a:cs typeface="Arial" panose="020B0604020202020204" pitchFamily="34" charset="0"/>
                <a:hlinkClick r:id="rId3"/>
              </a:rPr>
              <a:t>TC 3-20.40 Training and Qualification – Individual Weapons</a:t>
            </a:r>
            <a:endParaRPr lang="en-US" sz="1800" b="1" i="0" u="none" strike="noStrike" baseline="0" dirty="0">
              <a:latin typeface="Arial" panose="020B0604020202020204" pitchFamily="34" charset="0"/>
              <a:cs typeface="Arial" panose="020B0604020202020204" pitchFamily="34" charset="0"/>
            </a:endParaRPr>
          </a:p>
          <a:p>
            <a:endParaRPr lang="en-US" sz="1800" b="1" i="0" u="none" strike="noStrike" baseline="0" dirty="0">
              <a:latin typeface="Arial-BoldMT"/>
            </a:endParaRPr>
          </a:p>
          <a:p>
            <a:endParaRPr lang="en-US" dirty="0"/>
          </a:p>
        </p:txBody>
      </p:sp>
      <p:sp>
        <p:nvSpPr>
          <p:cNvPr id="5" name="TextBox 4">
            <a:extLst>
              <a:ext uri="{FF2B5EF4-FFF2-40B4-BE49-F238E27FC236}">
                <a16:creationId xmlns:a16="http://schemas.microsoft.com/office/drawing/2014/main" id="{CE381DCD-0C2F-47E5-8F7D-501C24F981E4}"/>
              </a:ext>
            </a:extLst>
          </p:cNvPr>
          <p:cNvSpPr txBox="1"/>
          <p:nvPr/>
        </p:nvSpPr>
        <p:spPr>
          <a:xfrm>
            <a:off x="2608118" y="5309171"/>
            <a:ext cx="7242464" cy="1200329"/>
          </a:xfrm>
          <a:prstGeom prst="rect">
            <a:avLst/>
          </a:prstGeom>
          <a:noFill/>
        </p:spPr>
        <p:txBody>
          <a:bodyPr wrap="square">
            <a:spAutoFit/>
          </a:bodyPr>
          <a:lstStyle/>
          <a:p>
            <a:pPr algn="ctr" rtl="0">
              <a:spcBef>
                <a:spcPts val="0"/>
              </a:spcBef>
              <a:spcAft>
                <a:spcPts val="0"/>
              </a:spcAft>
            </a:pPr>
            <a:r>
              <a:rPr lang="en-US" sz="1800" b="1" i="0" u="none" strike="noStrike" dirty="0">
                <a:solidFill>
                  <a:srgbClr val="000000"/>
                </a:solidFill>
                <a:effectLst/>
                <a:latin typeface="Arial" panose="020B0604020202020204" pitchFamily="34" charset="0"/>
              </a:rPr>
              <a:t>U.S. Army Reserve Marksmanship Program</a:t>
            </a:r>
            <a:endParaRPr lang="en-US" b="0" dirty="0">
              <a:effectLst/>
            </a:endParaRPr>
          </a:p>
          <a:p>
            <a:pPr algn="ctr" rtl="0">
              <a:spcBef>
                <a:spcPts val="0"/>
              </a:spcBef>
              <a:spcAft>
                <a:spcPts val="0"/>
              </a:spcAft>
            </a:pPr>
            <a:r>
              <a:rPr lang="en-US" sz="1800" b="1" i="0" u="sng" strike="noStrike" dirty="0">
                <a:solidFill>
                  <a:srgbClr val="000000"/>
                </a:solidFill>
                <a:effectLst/>
                <a:latin typeface="Arial" panose="020B0604020202020204" pitchFamily="34" charset="0"/>
                <a:hlinkClick r:id="rId4"/>
              </a:rPr>
              <a:t>www.usar.army.mil/ARM</a:t>
            </a:r>
            <a:r>
              <a:rPr lang="en-US" sz="1800" b="1" i="0" u="none" strike="noStrike" dirty="0">
                <a:solidFill>
                  <a:srgbClr val="000000"/>
                </a:solidFill>
                <a:effectLst/>
                <a:latin typeface="Arial" panose="020B0604020202020204" pitchFamily="34" charset="0"/>
              </a:rPr>
              <a:t>         </a:t>
            </a:r>
            <a:r>
              <a:rPr lang="en-US" sz="1800" b="1" i="0" u="sng" strike="noStrike" dirty="0">
                <a:solidFill>
                  <a:srgbClr val="000000"/>
                </a:solidFill>
                <a:effectLst/>
                <a:latin typeface="Arial" panose="020B0604020202020204" pitchFamily="34" charset="0"/>
                <a:hlinkClick r:id="rId5"/>
              </a:rPr>
              <a:t>ArmyReserveMarksman.info</a:t>
            </a:r>
            <a:endParaRPr lang="en-US" b="0" dirty="0">
              <a:effectLst/>
            </a:endParaRPr>
          </a:p>
          <a:p>
            <a:br>
              <a:rPr lang="en-US" dirty="0"/>
            </a:br>
            <a:endParaRPr lang="en-US" dirty="0"/>
          </a:p>
        </p:txBody>
      </p:sp>
    </p:spTree>
    <p:extLst>
      <p:ext uri="{BB962C8B-B14F-4D97-AF65-F5344CB8AC3E}">
        <p14:creationId xmlns:p14="http://schemas.microsoft.com/office/powerpoint/2010/main" val="1524856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8C3104-154F-429B-BAF2-8BA41D0F055F}"/>
              </a:ext>
            </a:extLst>
          </p:cNvPr>
          <p:cNvSpPr>
            <a:spLocks noGrp="1"/>
          </p:cNvSpPr>
          <p:nvPr>
            <p:ph idx="1"/>
          </p:nvPr>
        </p:nvSpPr>
        <p:spPr>
          <a:xfrm>
            <a:off x="209083" y="1472531"/>
            <a:ext cx="11572982" cy="4011018"/>
          </a:xfrm>
        </p:spPr>
        <p:txBody>
          <a:bodyPr vert="horz" lIns="91440" tIns="45720" rIns="91440" bIns="45720" rtlCol="0" anchor="t">
            <a:normAutofit fontScale="25000" lnSpcReduction="20000"/>
          </a:bodyPr>
          <a:lstStyle/>
          <a:p>
            <a:r>
              <a:rPr lang="en-US" sz="9600" dirty="0">
                <a:cs typeface="Times New Roman"/>
              </a:rPr>
              <a:t>Hands on demonstration of tasks</a:t>
            </a:r>
          </a:p>
          <a:p>
            <a:r>
              <a:rPr lang="en-US" sz="9600" dirty="0">
                <a:cs typeface="Times New Roman"/>
              </a:rPr>
              <a:t>Soldiers are evaluated:</a:t>
            </a:r>
          </a:p>
          <a:p>
            <a:pPr lvl="1"/>
            <a:r>
              <a:rPr lang="en-US" sz="9600" dirty="0">
                <a:cs typeface="Times New Roman"/>
              </a:rPr>
              <a:t>Written test</a:t>
            </a:r>
          </a:p>
          <a:p>
            <a:pPr lvl="1"/>
            <a:r>
              <a:rPr lang="en-US" sz="9600" dirty="0">
                <a:cs typeface="Times New Roman"/>
              </a:rPr>
              <a:t>Performance test using physical weapon</a:t>
            </a:r>
          </a:p>
          <a:p>
            <a:r>
              <a:rPr lang="en-US" sz="9600" dirty="0">
                <a:cs typeface="Times New Roman"/>
              </a:rPr>
              <a:t>Verifies Soldier’s ability to:</a:t>
            </a:r>
          </a:p>
          <a:p>
            <a:pPr lvl="1"/>
            <a:r>
              <a:rPr lang="en-US" sz="9600" dirty="0">
                <a:cs typeface="Times New Roman"/>
              </a:rPr>
              <a:t>Perform critical tasks</a:t>
            </a:r>
          </a:p>
          <a:p>
            <a:pPr lvl="1"/>
            <a:r>
              <a:rPr lang="en-US" sz="9600" dirty="0">
                <a:cs typeface="Times New Roman"/>
              </a:rPr>
              <a:t>Apply immediate and remedial action</a:t>
            </a:r>
          </a:p>
          <a:p>
            <a:pPr lvl="1"/>
            <a:r>
              <a:rPr lang="en-US" sz="9600" dirty="0">
                <a:cs typeface="Times New Roman"/>
              </a:rPr>
              <a:t>Employ the weapon safely</a:t>
            </a:r>
          </a:p>
          <a:p>
            <a:pPr lvl="1"/>
            <a:endParaRPr lang="en-US" sz="9600" dirty="0">
              <a:cs typeface="Times New Roman"/>
            </a:endParaRPr>
          </a:p>
          <a:p>
            <a:r>
              <a:rPr lang="en-US" sz="10000" dirty="0">
                <a:cs typeface="Times New Roman"/>
              </a:rPr>
              <a:t>Trainers - dig into DOCTRINE, not just prior experience.</a:t>
            </a:r>
            <a:endParaRPr lang="en-US" sz="9600" dirty="0">
              <a:cs typeface="Calibri"/>
            </a:endParaRPr>
          </a:p>
          <a:p>
            <a:r>
              <a:rPr lang="en-US" sz="9600" dirty="0">
                <a:cs typeface="Times New Roman"/>
              </a:rPr>
              <a:t>Use T&amp;EOs to evaluate soldiers on tasks... not just death by PowerPoint.</a:t>
            </a:r>
          </a:p>
          <a:p>
            <a:endParaRPr lang="en-US" sz="1800" dirty="0">
              <a:latin typeface="Times New Roman"/>
              <a:cs typeface="Times New Roman"/>
            </a:endParaRPr>
          </a:p>
        </p:txBody>
      </p:sp>
      <p:grpSp>
        <p:nvGrpSpPr>
          <p:cNvPr id="15" name="Group 14">
            <a:extLst>
              <a:ext uri="{FF2B5EF4-FFF2-40B4-BE49-F238E27FC236}">
                <a16:creationId xmlns:a16="http://schemas.microsoft.com/office/drawing/2014/main" id="{9AACBB50-6A6F-4807-B75C-755E85DCF1EB}"/>
              </a:ext>
            </a:extLst>
          </p:cNvPr>
          <p:cNvGrpSpPr/>
          <p:nvPr/>
        </p:nvGrpSpPr>
        <p:grpSpPr>
          <a:xfrm>
            <a:off x="5670408" y="5748799"/>
            <a:ext cx="6511318" cy="1113511"/>
            <a:chOff x="1458928" y="1722156"/>
            <a:chExt cx="10686314" cy="1113511"/>
          </a:xfrm>
        </p:grpSpPr>
        <p:sp>
          <p:nvSpPr>
            <p:cNvPr id="6" name="Rectangle 5">
              <a:extLst>
                <a:ext uri="{FF2B5EF4-FFF2-40B4-BE49-F238E27FC236}">
                  <a16:creationId xmlns:a16="http://schemas.microsoft.com/office/drawing/2014/main" id="{25A2A05C-B775-487C-83E1-11BC177AF84F}"/>
                </a:ext>
              </a:extLst>
            </p:cNvPr>
            <p:cNvSpPr/>
            <p:nvPr/>
          </p:nvSpPr>
          <p:spPr>
            <a:xfrm>
              <a:off x="6811184" y="1731784"/>
              <a:ext cx="5334058" cy="11038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Run</a:t>
              </a:r>
            </a:p>
          </p:txBody>
        </p:sp>
        <p:sp>
          <p:nvSpPr>
            <p:cNvPr id="7" name="Rectangle 6">
              <a:extLst>
                <a:ext uri="{FF2B5EF4-FFF2-40B4-BE49-F238E27FC236}">
                  <a16:creationId xmlns:a16="http://schemas.microsoft.com/office/drawing/2014/main" id="{1D3D8C7D-732B-45DC-9600-21938739F9D6}"/>
                </a:ext>
              </a:extLst>
            </p:cNvPr>
            <p:cNvSpPr/>
            <p:nvPr/>
          </p:nvSpPr>
          <p:spPr>
            <a:xfrm>
              <a:off x="5020891" y="1722156"/>
              <a:ext cx="1772097" cy="11038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Walk</a:t>
              </a:r>
            </a:p>
          </p:txBody>
        </p:sp>
        <p:sp>
          <p:nvSpPr>
            <p:cNvPr id="8" name="Rectangle 7">
              <a:extLst>
                <a:ext uri="{FF2B5EF4-FFF2-40B4-BE49-F238E27FC236}">
                  <a16:creationId xmlns:a16="http://schemas.microsoft.com/office/drawing/2014/main" id="{B01ABDE0-FCD2-49A2-9D83-7EFF2F3FEB00}"/>
                </a:ext>
              </a:extLst>
            </p:cNvPr>
            <p:cNvSpPr/>
            <p:nvPr/>
          </p:nvSpPr>
          <p:spPr>
            <a:xfrm>
              <a:off x="1458928" y="1727474"/>
              <a:ext cx="3534951" cy="1103883"/>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Crawl</a:t>
              </a:r>
            </a:p>
          </p:txBody>
        </p:sp>
        <p:sp>
          <p:nvSpPr>
            <p:cNvPr id="9" name="Rectangle 8">
              <a:extLst>
                <a:ext uri="{FF2B5EF4-FFF2-40B4-BE49-F238E27FC236}">
                  <a16:creationId xmlns:a16="http://schemas.microsoft.com/office/drawing/2014/main" id="{07F2CD45-6228-4598-8CA9-6C526D1CBB85}"/>
                </a:ext>
              </a:extLst>
            </p:cNvPr>
            <p:cNvSpPr/>
            <p:nvPr/>
          </p:nvSpPr>
          <p:spPr>
            <a:xfrm>
              <a:off x="1565868" y="1817156"/>
              <a:ext cx="1493749" cy="648642"/>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Table 1</a:t>
              </a:r>
              <a:br>
                <a:rPr lang="en-US" dirty="0"/>
              </a:br>
              <a:r>
                <a:rPr lang="en-US" sz="1400" dirty="0"/>
                <a:t>PMI&amp;E</a:t>
              </a:r>
              <a:endParaRPr lang="en-US" dirty="0"/>
            </a:p>
          </p:txBody>
        </p:sp>
        <p:sp>
          <p:nvSpPr>
            <p:cNvPr id="10" name="Rectangle 9">
              <a:extLst>
                <a:ext uri="{FF2B5EF4-FFF2-40B4-BE49-F238E27FC236}">
                  <a16:creationId xmlns:a16="http://schemas.microsoft.com/office/drawing/2014/main" id="{36C2D4F2-DD14-4F65-9F36-F9F7EEB02754}"/>
                </a:ext>
              </a:extLst>
            </p:cNvPr>
            <p:cNvSpPr/>
            <p:nvPr/>
          </p:nvSpPr>
          <p:spPr>
            <a:xfrm>
              <a:off x="3366343" y="1817153"/>
              <a:ext cx="1492384" cy="648643"/>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2</a:t>
              </a:r>
              <a:endParaRPr lang="en-US" sz="700" dirty="0">
                <a:solidFill>
                  <a:sysClr val="windowText" lastClr="000000"/>
                </a:solidFill>
              </a:endParaRPr>
            </a:p>
            <a:p>
              <a:pPr algn="ctr"/>
              <a:r>
                <a:rPr lang="en-US" sz="1400" dirty="0">
                  <a:solidFill>
                    <a:sysClr val="windowText" lastClr="000000"/>
                  </a:solidFill>
                </a:rPr>
                <a:t>PLFS</a:t>
              </a:r>
            </a:p>
            <a:p>
              <a:pPr algn="ctr"/>
              <a:endParaRPr lang="en-US" dirty="0"/>
            </a:p>
          </p:txBody>
        </p:sp>
        <p:sp>
          <p:nvSpPr>
            <p:cNvPr id="11" name="Rectangle 10">
              <a:extLst>
                <a:ext uri="{FF2B5EF4-FFF2-40B4-BE49-F238E27FC236}">
                  <a16:creationId xmlns:a16="http://schemas.microsoft.com/office/drawing/2014/main" id="{A08A2B35-3051-4025-B7F8-B233BEF9ED39}"/>
                </a:ext>
              </a:extLst>
            </p:cNvPr>
            <p:cNvSpPr/>
            <p:nvPr/>
          </p:nvSpPr>
          <p:spPr>
            <a:xfrm>
              <a:off x="5165450" y="1817151"/>
              <a:ext cx="1492384" cy="648645"/>
            </a:xfrm>
            <a:prstGeom prst="rect">
              <a:avLst/>
            </a:prstGeom>
            <a:solidFill>
              <a:schemeClr val="accent1">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3</a:t>
              </a:r>
              <a:endParaRPr lang="en-US" sz="1200" dirty="0">
                <a:solidFill>
                  <a:sysClr val="windowText" lastClr="000000"/>
                </a:solidFill>
              </a:endParaRPr>
            </a:p>
            <a:p>
              <a:pPr algn="ctr"/>
              <a:r>
                <a:rPr lang="en-US" sz="1400" dirty="0">
                  <a:solidFill>
                    <a:sysClr val="windowText" lastClr="000000"/>
                  </a:solidFill>
                </a:rPr>
                <a:t>Drills</a:t>
              </a:r>
            </a:p>
          </p:txBody>
        </p:sp>
        <p:sp>
          <p:nvSpPr>
            <p:cNvPr id="12" name="Rectangle 11">
              <a:extLst>
                <a:ext uri="{FF2B5EF4-FFF2-40B4-BE49-F238E27FC236}">
                  <a16:creationId xmlns:a16="http://schemas.microsoft.com/office/drawing/2014/main" id="{5FF1F73A-30D4-42BF-A5B8-B28C938947C1}"/>
                </a:ext>
              </a:extLst>
            </p:cNvPr>
            <p:cNvSpPr/>
            <p:nvPr/>
          </p:nvSpPr>
          <p:spPr>
            <a:xfrm>
              <a:off x="6964561" y="1817150"/>
              <a:ext cx="1492384" cy="83358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4</a:t>
              </a:r>
              <a:endParaRPr lang="en-US" sz="1200" dirty="0">
                <a:solidFill>
                  <a:sysClr val="windowText" lastClr="000000"/>
                </a:solidFill>
              </a:endParaRPr>
            </a:p>
            <a:p>
              <a:pPr algn="ctr"/>
              <a:r>
                <a:rPr lang="en-US" sz="1400" dirty="0">
                  <a:solidFill>
                    <a:sysClr val="windowText" lastClr="000000"/>
                  </a:solidFill>
                </a:rPr>
                <a:t>Group &amp; Zero</a:t>
              </a:r>
            </a:p>
          </p:txBody>
        </p:sp>
        <p:sp>
          <p:nvSpPr>
            <p:cNvPr id="13" name="Rectangle 12">
              <a:extLst>
                <a:ext uri="{FF2B5EF4-FFF2-40B4-BE49-F238E27FC236}">
                  <a16:creationId xmlns:a16="http://schemas.microsoft.com/office/drawing/2014/main" id="{16EFC71C-4BB9-490A-9979-EC93D5395188}"/>
                </a:ext>
              </a:extLst>
            </p:cNvPr>
            <p:cNvSpPr/>
            <p:nvPr/>
          </p:nvSpPr>
          <p:spPr>
            <a:xfrm>
              <a:off x="8763671" y="1817149"/>
              <a:ext cx="1492384" cy="648647"/>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5</a:t>
              </a:r>
              <a:endParaRPr lang="en-US" sz="1200" dirty="0">
                <a:solidFill>
                  <a:sysClr val="windowText" lastClr="000000"/>
                </a:solidFill>
              </a:endParaRPr>
            </a:p>
            <a:p>
              <a:pPr algn="ctr"/>
              <a:r>
                <a:rPr lang="en-US" sz="1400" dirty="0">
                  <a:solidFill>
                    <a:sysClr val="windowText" lastClr="000000"/>
                  </a:solidFill>
                </a:rPr>
                <a:t>Practice</a:t>
              </a:r>
            </a:p>
          </p:txBody>
        </p:sp>
        <p:sp>
          <p:nvSpPr>
            <p:cNvPr id="14" name="Rectangle 13">
              <a:extLst>
                <a:ext uri="{FF2B5EF4-FFF2-40B4-BE49-F238E27FC236}">
                  <a16:creationId xmlns:a16="http://schemas.microsoft.com/office/drawing/2014/main" id="{C0C7A097-3BA2-4F45-9FEA-CE21173B1451}"/>
                </a:ext>
              </a:extLst>
            </p:cNvPr>
            <p:cNvSpPr/>
            <p:nvPr/>
          </p:nvSpPr>
          <p:spPr>
            <a:xfrm>
              <a:off x="10562780" y="1817153"/>
              <a:ext cx="1492384" cy="64864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6</a:t>
              </a:r>
              <a:endParaRPr lang="en-US" sz="1200" dirty="0">
                <a:solidFill>
                  <a:sysClr val="windowText" lastClr="000000"/>
                </a:solidFill>
              </a:endParaRPr>
            </a:p>
            <a:p>
              <a:pPr algn="ctr"/>
              <a:r>
                <a:rPr lang="en-US" sz="1400" dirty="0">
                  <a:solidFill>
                    <a:sysClr val="windowText" lastClr="000000"/>
                  </a:solidFill>
                </a:rPr>
                <a:t>Qual</a:t>
              </a:r>
            </a:p>
          </p:txBody>
        </p:sp>
      </p:grpSp>
      <p:sp>
        <p:nvSpPr>
          <p:cNvPr id="16" name="Rectangle 15">
            <a:extLst>
              <a:ext uri="{FF2B5EF4-FFF2-40B4-BE49-F238E27FC236}">
                <a16:creationId xmlns:a16="http://schemas.microsoft.com/office/drawing/2014/main" id="{EBA7B790-598C-484F-9BB0-ED26038910DC}"/>
              </a:ext>
            </a:extLst>
          </p:cNvPr>
          <p:cNvSpPr/>
          <p:nvPr/>
        </p:nvSpPr>
        <p:spPr>
          <a:xfrm>
            <a:off x="1016110" y="0"/>
            <a:ext cx="10349078" cy="1099335"/>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1</a:t>
            </a:r>
            <a:endParaRPr lang="en-US" sz="1000"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Preliminary Marksmanship Instruction &amp; Evaluation</a:t>
            </a:r>
            <a:br>
              <a:rPr lang="en-US" dirty="0">
                <a:effectLst>
                  <a:outerShdw blurRad="50800" dist="38100" dir="2700000" algn="tl" rotWithShape="0">
                    <a:prstClr val="black">
                      <a:alpha val="40000"/>
                    </a:prstClr>
                  </a:outerShdw>
                </a:effectLst>
              </a:rPr>
            </a:br>
            <a:r>
              <a:rPr lang="en-US" dirty="0">
                <a:effectLst>
                  <a:outerShdw blurRad="50800" dist="38100" dir="2700000" algn="tl" rotWithShape="0">
                    <a:prstClr val="black">
                      <a:alpha val="40000"/>
                    </a:prstClr>
                  </a:outerShdw>
                </a:effectLst>
              </a:rPr>
              <a:t>(PMI&amp;E)</a:t>
            </a:r>
          </a:p>
        </p:txBody>
      </p:sp>
      <p:sp>
        <p:nvSpPr>
          <p:cNvPr id="4" name="TextBox 3">
            <a:extLst>
              <a:ext uri="{FF2B5EF4-FFF2-40B4-BE49-F238E27FC236}">
                <a16:creationId xmlns:a16="http://schemas.microsoft.com/office/drawing/2014/main" id="{16479520-B855-4A09-A60A-E5E1F052CB2C}"/>
              </a:ext>
            </a:extLst>
          </p:cNvPr>
          <p:cNvSpPr txBox="1"/>
          <p:nvPr/>
        </p:nvSpPr>
        <p:spPr>
          <a:xfrm>
            <a:off x="169772" y="5843792"/>
            <a:ext cx="5075570" cy="830997"/>
          </a:xfrm>
          <a:prstGeom prst="rect">
            <a:avLst/>
          </a:prstGeom>
          <a:noFill/>
        </p:spPr>
        <p:txBody>
          <a:bodyPr wrap="square" rtlCol="0">
            <a:spAutoFit/>
          </a:bodyPr>
          <a:lstStyle/>
          <a:p>
            <a:pPr algn="ctr"/>
            <a:r>
              <a:rPr lang="en-US" sz="2400" b="1" dirty="0">
                <a:solidFill>
                  <a:srgbClr val="FF0000"/>
                </a:solidFill>
              </a:rPr>
              <a:t>This table is a REQUIREMENT before any live-fire event - TC 3-20.0 Para 3-5</a:t>
            </a:r>
          </a:p>
        </p:txBody>
      </p:sp>
    </p:spTree>
    <p:extLst>
      <p:ext uri="{BB962C8B-B14F-4D97-AF65-F5344CB8AC3E}">
        <p14:creationId xmlns:p14="http://schemas.microsoft.com/office/powerpoint/2010/main" val="292603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E6465A-EAA5-4AEE-A4AA-89C8F54881EC}"/>
              </a:ext>
            </a:extLst>
          </p:cNvPr>
          <p:cNvSpPr>
            <a:spLocks noGrp="1"/>
          </p:cNvSpPr>
          <p:nvPr>
            <p:ph idx="1"/>
          </p:nvPr>
        </p:nvSpPr>
        <p:spPr>
          <a:xfrm>
            <a:off x="585458" y="1586836"/>
            <a:ext cx="6247163" cy="2378990"/>
          </a:xfrm>
        </p:spPr>
        <p:txBody>
          <a:bodyPr vert="horz" lIns="91440" tIns="45720" rIns="91440" bIns="45720" rtlCol="0" anchor="t">
            <a:normAutofit lnSpcReduction="10000"/>
          </a:bodyPr>
          <a:lstStyle/>
          <a:p>
            <a:r>
              <a:rPr lang="en-US" dirty="0"/>
              <a:t>Reinforces Tasks:</a:t>
            </a:r>
          </a:p>
          <a:p>
            <a:pPr lvl="1"/>
            <a:r>
              <a:rPr lang="en-US" dirty="0"/>
              <a:t>Weapons and Equipment Check</a:t>
            </a:r>
          </a:p>
          <a:p>
            <a:pPr lvl="1"/>
            <a:r>
              <a:rPr lang="en-US" dirty="0"/>
              <a:t>4 firing positions</a:t>
            </a:r>
          </a:p>
          <a:p>
            <a:pPr lvl="1"/>
            <a:r>
              <a:rPr lang="en-US" dirty="0"/>
              <a:t>Clear Malfunctions</a:t>
            </a:r>
          </a:p>
          <a:p>
            <a:pPr lvl="1"/>
            <a:r>
              <a:rPr lang="en-US" dirty="0"/>
              <a:t>Load, Reload, Unload and Show Clear</a:t>
            </a:r>
          </a:p>
          <a:p>
            <a:r>
              <a:rPr lang="en-US" dirty="0"/>
              <a:t>CBRN &amp; Night Fire</a:t>
            </a:r>
          </a:p>
        </p:txBody>
      </p:sp>
      <p:grpSp>
        <p:nvGrpSpPr>
          <p:cNvPr id="6" name="Group 5">
            <a:extLst>
              <a:ext uri="{FF2B5EF4-FFF2-40B4-BE49-F238E27FC236}">
                <a16:creationId xmlns:a16="http://schemas.microsoft.com/office/drawing/2014/main" id="{80B9E27C-BACF-48C0-AF2D-86A44DD2CD0E}"/>
              </a:ext>
            </a:extLst>
          </p:cNvPr>
          <p:cNvGrpSpPr/>
          <p:nvPr/>
        </p:nvGrpSpPr>
        <p:grpSpPr>
          <a:xfrm>
            <a:off x="5670408" y="5748799"/>
            <a:ext cx="6511318" cy="1113511"/>
            <a:chOff x="1458928" y="1722156"/>
            <a:chExt cx="10686314" cy="1113511"/>
          </a:xfrm>
        </p:grpSpPr>
        <p:sp>
          <p:nvSpPr>
            <p:cNvPr id="7" name="Rectangle 6">
              <a:extLst>
                <a:ext uri="{FF2B5EF4-FFF2-40B4-BE49-F238E27FC236}">
                  <a16:creationId xmlns:a16="http://schemas.microsoft.com/office/drawing/2014/main" id="{D709AFBF-6390-4B7E-8248-EA2F53093436}"/>
                </a:ext>
              </a:extLst>
            </p:cNvPr>
            <p:cNvSpPr/>
            <p:nvPr/>
          </p:nvSpPr>
          <p:spPr>
            <a:xfrm>
              <a:off x="6811184" y="1731784"/>
              <a:ext cx="5334058" cy="11038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Run</a:t>
              </a:r>
            </a:p>
          </p:txBody>
        </p:sp>
        <p:sp>
          <p:nvSpPr>
            <p:cNvPr id="8" name="Rectangle 7">
              <a:extLst>
                <a:ext uri="{FF2B5EF4-FFF2-40B4-BE49-F238E27FC236}">
                  <a16:creationId xmlns:a16="http://schemas.microsoft.com/office/drawing/2014/main" id="{933EE8C3-9D16-442A-AA25-D5E9DFD289EE}"/>
                </a:ext>
              </a:extLst>
            </p:cNvPr>
            <p:cNvSpPr/>
            <p:nvPr/>
          </p:nvSpPr>
          <p:spPr>
            <a:xfrm>
              <a:off x="5020891" y="1722156"/>
              <a:ext cx="1772097" cy="11038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Walk</a:t>
              </a:r>
            </a:p>
          </p:txBody>
        </p:sp>
        <p:sp>
          <p:nvSpPr>
            <p:cNvPr id="9" name="Rectangle 8">
              <a:extLst>
                <a:ext uri="{FF2B5EF4-FFF2-40B4-BE49-F238E27FC236}">
                  <a16:creationId xmlns:a16="http://schemas.microsoft.com/office/drawing/2014/main" id="{B62C8C2C-87F8-495E-A975-53F0B9A3BA14}"/>
                </a:ext>
              </a:extLst>
            </p:cNvPr>
            <p:cNvSpPr/>
            <p:nvPr/>
          </p:nvSpPr>
          <p:spPr>
            <a:xfrm>
              <a:off x="1458928" y="1727474"/>
              <a:ext cx="3534951" cy="1103883"/>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Crawl</a:t>
              </a:r>
            </a:p>
          </p:txBody>
        </p:sp>
        <p:sp>
          <p:nvSpPr>
            <p:cNvPr id="10" name="Rectangle 9">
              <a:extLst>
                <a:ext uri="{FF2B5EF4-FFF2-40B4-BE49-F238E27FC236}">
                  <a16:creationId xmlns:a16="http://schemas.microsoft.com/office/drawing/2014/main" id="{60803CE4-5C8B-4DEF-B251-85569F85D1FE}"/>
                </a:ext>
              </a:extLst>
            </p:cNvPr>
            <p:cNvSpPr/>
            <p:nvPr/>
          </p:nvSpPr>
          <p:spPr>
            <a:xfrm>
              <a:off x="1565868" y="1817156"/>
              <a:ext cx="1493749" cy="648642"/>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1</a:t>
              </a:r>
              <a:br>
                <a:rPr lang="en-US" dirty="0">
                  <a:solidFill>
                    <a:sysClr val="windowText" lastClr="000000"/>
                  </a:solidFill>
                </a:rPr>
              </a:br>
              <a:r>
                <a:rPr lang="en-US" sz="1400" dirty="0">
                  <a:solidFill>
                    <a:sysClr val="windowText" lastClr="000000"/>
                  </a:solidFill>
                </a:rPr>
                <a:t>PMI&amp;E</a:t>
              </a:r>
              <a:endParaRPr lang="en-US" dirty="0">
                <a:solidFill>
                  <a:sysClr val="windowText" lastClr="000000"/>
                </a:solidFill>
              </a:endParaRPr>
            </a:p>
          </p:txBody>
        </p:sp>
        <p:sp>
          <p:nvSpPr>
            <p:cNvPr id="11" name="Rectangle 10">
              <a:extLst>
                <a:ext uri="{FF2B5EF4-FFF2-40B4-BE49-F238E27FC236}">
                  <a16:creationId xmlns:a16="http://schemas.microsoft.com/office/drawing/2014/main" id="{9B529198-52C4-4473-9AC5-459857C31A28}"/>
                </a:ext>
              </a:extLst>
            </p:cNvPr>
            <p:cNvSpPr/>
            <p:nvPr/>
          </p:nvSpPr>
          <p:spPr>
            <a:xfrm>
              <a:off x="3366343" y="1817153"/>
              <a:ext cx="1492384" cy="648643"/>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Table 2</a:t>
              </a:r>
              <a:endParaRPr lang="en-US" sz="700" dirty="0"/>
            </a:p>
            <a:p>
              <a:pPr algn="ctr"/>
              <a:r>
                <a:rPr lang="en-US" sz="1400" dirty="0"/>
                <a:t>PLFS</a:t>
              </a:r>
            </a:p>
            <a:p>
              <a:pPr algn="ctr"/>
              <a:endParaRPr lang="en-US" dirty="0"/>
            </a:p>
          </p:txBody>
        </p:sp>
        <p:sp>
          <p:nvSpPr>
            <p:cNvPr id="12" name="Rectangle 11">
              <a:extLst>
                <a:ext uri="{FF2B5EF4-FFF2-40B4-BE49-F238E27FC236}">
                  <a16:creationId xmlns:a16="http://schemas.microsoft.com/office/drawing/2014/main" id="{BADC9AA7-658E-4CB7-AC66-D08167E7FEFB}"/>
                </a:ext>
              </a:extLst>
            </p:cNvPr>
            <p:cNvSpPr/>
            <p:nvPr/>
          </p:nvSpPr>
          <p:spPr>
            <a:xfrm>
              <a:off x="5165450" y="1817151"/>
              <a:ext cx="1492384" cy="648645"/>
            </a:xfrm>
            <a:prstGeom prst="rect">
              <a:avLst/>
            </a:prstGeom>
            <a:solidFill>
              <a:schemeClr val="accent1">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3</a:t>
              </a:r>
              <a:endParaRPr lang="en-US" sz="1200" dirty="0">
                <a:solidFill>
                  <a:sysClr val="windowText" lastClr="000000"/>
                </a:solidFill>
              </a:endParaRPr>
            </a:p>
            <a:p>
              <a:pPr algn="ctr"/>
              <a:r>
                <a:rPr lang="en-US" sz="1400" dirty="0">
                  <a:solidFill>
                    <a:sysClr val="windowText" lastClr="000000"/>
                  </a:solidFill>
                </a:rPr>
                <a:t>Drills</a:t>
              </a:r>
            </a:p>
          </p:txBody>
        </p:sp>
        <p:sp>
          <p:nvSpPr>
            <p:cNvPr id="13" name="Rectangle 12">
              <a:extLst>
                <a:ext uri="{FF2B5EF4-FFF2-40B4-BE49-F238E27FC236}">
                  <a16:creationId xmlns:a16="http://schemas.microsoft.com/office/drawing/2014/main" id="{EBED4304-2C6A-47ED-9AEB-63C5795A7E59}"/>
                </a:ext>
              </a:extLst>
            </p:cNvPr>
            <p:cNvSpPr/>
            <p:nvPr/>
          </p:nvSpPr>
          <p:spPr>
            <a:xfrm>
              <a:off x="6964561" y="1817150"/>
              <a:ext cx="1492384" cy="83358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4</a:t>
              </a:r>
              <a:endParaRPr lang="en-US" sz="1200" dirty="0">
                <a:solidFill>
                  <a:sysClr val="windowText" lastClr="000000"/>
                </a:solidFill>
              </a:endParaRPr>
            </a:p>
            <a:p>
              <a:pPr algn="ctr"/>
              <a:r>
                <a:rPr lang="en-US" sz="1400" dirty="0">
                  <a:solidFill>
                    <a:sysClr val="windowText" lastClr="000000"/>
                  </a:solidFill>
                </a:rPr>
                <a:t>Group &amp; Zero</a:t>
              </a:r>
            </a:p>
          </p:txBody>
        </p:sp>
        <p:sp>
          <p:nvSpPr>
            <p:cNvPr id="14" name="Rectangle 13">
              <a:extLst>
                <a:ext uri="{FF2B5EF4-FFF2-40B4-BE49-F238E27FC236}">
                  <a16:creationId xmlns:a16="http://schemas.microsoft.com/office/drawing/2014/main" id="{7C49C559-16F7-4ABB-8E9A-100A118A2F75}"/>
                </a:ext>
              </a:extLst>
            </p:cNvPr>
            <p:cNvSpPr/>
            <p:nvPr/>
          </p:nvSpPr>
          <p:spPr>
            <a:xfrm>
              <a:off x="8763671" y="1817149"/>
              <a:ext cx="1492384" cy="648647"/>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5</a:t>
              </a:r>
              <a:endParaRPr lang="en-US" sz="1200" dirty="0">
                <a:solidFill>
                  <a:sysClr val="windowText" lastClr="000000"/>
                </a:solidFill>
              </a:endParaRPr>
            </a:p>
            <a:p>
              <a:pPr algn="ctr"/>
              <a:r>
                <a:rPr lang="en-US" sz="1400" dirty="0">
                  <a:solidFill>
                    <a:sysClr val="windowText" lastClr="000000"/>
                  </a:solidFill>
                </a:rPr>
                <a:t>Practice</a:t>
              </a:r>
            </a:p>
          </p:txBody>
        </p:sp>
        <p:sp>
          <p:nvSpPr>
            <p:cNvPr id="15" name="Rectangle 14">
              <a:extLst>
                <a:ext uri="{FF2B5EF4-FFF2-40B4-BE49-F238E27FC236}">
                  <a16:creationId xmlns:a16="http://schemas.microsoft.com/office/drawing/2014/main" id="{8D6BE0CF-1215-44C2-BB79-6030ECF193DA}"/>
                </a:ext>
              </a:extLst>
            </p:cNvPr>
            <p:cNvSpPr/>
            <p:nvPr/>
          </p:nvSpPr>
          <p:spPr>
            <a:xfrm>
              <a:off x="10562780" y="1817153"/>
              <a:ext cx="1492384" cy="64864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6</a:t>
              </a:r>
              <a:endParaRPr lang="en-US" sz="1200" dirty="0">
                <a:solidFill>
                  <a:sysClr val="windowText" lastClr="000000"/>
                </a:solidFill>
              </a:endParaRPr>
            </a:p>
            <a:p>
              <a:pPr algn="ctr"/>
              <a:r>
                <a:rPr lang="en-US" sz="1400" dirty="0">
                  <a:solidFill>
                    <a:sysClr val="windowText" lastClr="000000"/>
                  </a:solidFill>
                </a:rPr>
                <a:t>Qual</a:t>
              </a:r>
            </a:p>
          </p:txBody>
        </p:sp>
      </p:grpSp>
      <p:pic>
        <p:nvPicPr>
          <p:cNvPr id="2" name="Picture 3">
            <a:extLst>
              <a:ext uri="{FF2B5EF4-FFF2-40B4-BE49-F238E27FC236}">
                <a16:creationId xmlns:a16="http://schemas.microsoft.com/office/drawing/2014/main" id="{2F940E15-6AFA-4895-B480-D93D7FAFD8E8}"/>
              </a:ext>
            </a:extLst>
          </p:cNvPr>
          <p:cNvPicPr>
            <a:picLocks noChangeAspect="1"/>
          </p:cNvPicPr>
          <p:nvPr/>
        </p:nvPicPr>
        <p:blipFill>
          <a:blip r:embed="rId3"/>
          <a:stretch>
            <a:fillRect/>
          </a:stretch>
        </p:blipFill>
        <p:spPr>
          <a:xfrm>
            <a:off x="7287287" y="2727901"/>
            <a:ext cx="4697046" cy="2670283"/>
          </a:xfrm>
          <a:prstGeom prst="rect">
            <a:avLst/>
          </a:prstGeom>
        </p:spPr>
      </p:pic>
      <p:sp>
        <p:nvSpPr>
          <p:cNvPr id="16" name="Rectangle 15">
            <a:extLst>
              <a:ext uri="{FF2B5EF4-FFF2-40B4-BE49-F238E27FC236}">
                <a16:creationId xmlns:a16="http://schemas.microsoft.com/office/drawing/2014/main" id="{048A93B0-5E97-4CAE-9496-DACF3C219DEB}"/>
              </a:ext>
            </a:extLst>
          </p:cNvPr>
          <p:cNvSpPr/>
          <p:nvPr/>
        </p:nvSpPr>
        <p:spPr>
          <a:xfrm>
            <a:off x="2802624" y="0"/>
            <a:ext cx="5735568" cy="1103883"/>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2</a:t>
            </a:r>
            <a:endParaRPr lang="en-US" sz="1000"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Preliminary Live Fire Simulations </a:t>
            </a:r>
          </a:p>
          <a:p>
            <a:pPr algn="ctr"/>
            <a:r>
              <a:rPr lang="en-US" dirty="0">
                <a:effectLst>
                  <a:outerShdw blurRad="50800" dist="38100" dir="2700000" algn="tl" rotWithShape="0">
                    <a:prstClr val="black">
                      <a:alpha val="40000"/>
                    </a:prstClr>
                  </a:outerShdw>
                </a:effectLst>
              </a:rPr>
              <a:t>(PLFS)</a:t>
            </a:r>
          </a:p>
        </p:txBody>
      </p:sp>
      <p:sp>
        <p:nvSpPr>
          <p:cNvPr id="17" name="TextBox 16">
            <a:extLst>
              <a:ext uri="{FF2B5EF4-FFF2-40B4-BE49-F238E27FC236}">
                <a16:creationId xmlns:a16="http://schemas.microsoft.com/office/drawing/2014/main" id="{437F95FE-FF9A-43C4-9395-1E027644F155}"/>
              </a:ext>
            </a:extLst>
          </p:cNvPr>
          <p:cNvSpPr txBox="1"/>
          <p:nvPr/>
        </p:nvSpPr>
        <p:spPr>
          <a:xfrm>
            <a:off x="169772" y="5843792"/>
            <a:ext cx="5075570" cy="830997"/>
          </a:xfrm>
          <a:prstGeom prst="rect">
            <a:avLst/>
          </a:prstGeom>
          <a:noFill/>
        </p:spPr>
        <p:txBody>
          <a:bodyPr wrap="square" rtlCol="0">
            <a:spAutoFit/>
          </a:bodyPr>
          <a:lstStyle/>
          <a:p>
            <a:pPr algn="ctr"/>
            <a:r>
              <a:rPr lang="en-US" sz="2400" b="1" dirty="0">
                <a:solidFill>
                  <a:srgbClr val="FF0000"/>
                </a:solidFill>
              </a:rPr>
              <a:t>This table is a REQUIREMENT before any live-fire event - TC 3-20.0 Para 3-5</a:t>
            </a:r>
          </a:p>
        </p:txBody>
      </p:sp>
      <p:sp>
        <p:nvSpPr>
          <p:cNvPr id="4" name="Arrow: Right 3">
            <a:extLst>
              <a:ext uri="{FF2B5EF4-FFF2-40B4-BE49-F238E27FC236}">
                <a16:creationId xmlns:a16="http://schemas.microsoft.com/office/drawing/2014/main" id="{9B757C96-F072-4BAE-8DE2-432479E087D3}"/>
              </a:ext>
            </a:extLst>
          </p:cNvPr>
          <p:cNvSpPr/>
          <p:nvPr/>
        </p:nvSpPr>
        <p:spPr>
          <a:xfrm rot="20278756">
            <a:off x="5063274" y="3069203"/>
            <a:ext cx="2645980" cy="1911311"/>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Observe shooter. Provide Feedback.</a:t>
            </a:r>
          </a:p>
        </p:txBody>
      </p:sp>
    </p:spTree>
    <p:extLst>
      <p:ext uri="{BB962C8B-B14F-4D97-AF65-F5344CB8AC3E}">
        <p14:creationId xmlns:p14="http://schemas.microsoft.com/office/powerpoint/2010/main" val="1481291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1E9DF4-2755-486C-ADED-C5986A974F0F}"/>
              </a:ext>
            </a:extLst>
          </p:cNvPr>
          <p:cNvGrpSpPr/>
          <p:nvPr/>
        </p:nvGrpSpPr>
        <p:grpSpPr>
          <a:xfrm>
            <a:off x="5670408" y="5748799"/>
            <a:ext cx="6511318" cy="1113511"/>
            <a:chOff x="1458928" y="1722156"/>
            <a:chExt cx="10686314" cy="1113511"/>
          </a:xfrm>
        </p:grpSpPr>
        <p:sp>
          <p:nvSpPr>
            <p:cNvPr id="7" name="Rectangle 6">
              <a:extLst>
                <a:ext uri="{FF2B5EF4-FFF2-40B4-BE49-F238E27FC236}">
                  <a16:creationId xmlns:a16="http://schemas.microsoft.com/office/drawing/2014/main" id="{39A49A95-61D5-4779-8B27-E443D77CC443}"/>
                </a:ext>
              </a:extLst>
            </p:cNvPr>
            <p:cNvSpPr/>
            <p:nvPr/>
          </p:nvSpPr>
          <p:spPr>
            <a:xfrm>
              <a:off x="6811184" y="1731784"/>
              <a:ext cx="5334058" cy="11038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Run</a:t>
              </a:r>
            </a:p>
          </p:txBody>
        </p:sp>
        <p:sp>
          <p:nvSpPr>
            <p:cNvPr id="8" name="Rectangle 7">
              <a:extLst>
                <a:ext uri="{FF2B5EF4-FFF2-40B4-BE49-F238E27FC236}">
                  <a16:creationId xmlns:a16="http://schemas.microsoft.com/office/drawing/2014/main" id="{14C19816-0609-4347-8E54-8C71A1769F56}"/>
                </a:ext>
              </a:extLst>
            </p:cNvPr>
            <p:cNvSpPr/>
            <p:nvPr/>
          </p:nvSpPr>
          <p:spPr>
            <a:xfrm>
              <a:off x="5020891" y="1722156"/>
              <a:ext cx="1772097" cy="11038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Walk</a:t>
              </a:r>
            </a:p>
          </p:txBody>
        </p:sp>
        <p:sp>
          <p:nvSpPr>
            <p:cNvPr id="9" name="Rectangle 8">
              <a:extLst>
                <a:ext uri="{FF2B5EF4-FFF2-40B4-BE49-F238E27FC236}">
                  <a16:creationId xmlns:a16="http://schemas.microsoft.com/office/drawing/2014/main" id="{E9F230D3-905F-4F1F-BF99-797FE819EE82}"/>
                </a:ext>
              </a:extLst>
            </p:cNvPr>
            <p:cNvSpPr/>
            <p:nvPr/>
          </p:nvSpPr>
          <p:spPr>
            <a:xfrm>
              <a:off x="1458928" y="1727474"/>
              <a:ext cx="3534951" cy="1103883"/>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Crawl</a:t>
              </a:r>
            </a:p>
          </p:txBody>
        </p:sp>
        <p:sp>
          <p:nvSpPr>
            <p:cNvPr id="10" name="Rectangle 9">
              <a:extLst>
                <a:ext uri="{FF2B5EF4-FFF2-40B4-BE49-F238E27FC236}">
                  <a16:creationId xmlns:a16="http://schemas.microsoft.com/office/drawing/2014/main" id="{7A9EFA59-8003-459D-B111-8B78C44A5055}"/>
                </a:ext>
              </a:extLst>
            </p:cNvPr>
            <p:cNvSpPr/>
            <p:nvPr/>
          </p:nvSpPr>
          <p:spPr>
            <a:xfrm>
              <a:off x="1565868" y="1817156"/>
              <a:ext cx="1493749" cy="648642"/>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1</a:t>
              </a:r>
              <a:br>
                <a:rPr lang="en-US" dirty="0">
                  <a:solidFill>
                    <a:sysClr val="windowText" lastClr="000000"/>
                  </a:solidFill>
                </a:rPr>
              </a:br>
              <a:r>
                <a:rPr lang="en-US" sz="1400" dirty="0">
                  <a:solidFill>
                    <a:sysClr val="windowText" lastClr="000000"/>
                  </a:solidFill>
                </a:rPr>
                <a:t>PMI&amp;E</a:t>
              </a:r>
              <a:endParaRPr lang="en-US" dirty="0">
                <a:solidFill>
                  <a:sysClr val="windowText" lastClr="000000"/>
                </a:solidFill>
              </a:endParaRPr>
            </a:p>
          </p:txBody>
        </p:sp>
        <p:sp>
          <p:nvSpPr>
            <p:cNvPr id="11" name="Rectangle 10">
              <a:extLst>
                <a:ext uri="{FF2B5EF4-FFF2-40B4-BE49-F238E27FC236}">
                  <a16:creationId xmlns:a16="http://schemas.microsoft.com/office/drawing/2014/main" id="{E7CAE3CA-1A82-4DF1-AADA-C2B2B3352B3B}"/>
                </a:ext>
              </a:extLst>
            </p:cNvPr>
            <p:cNvSpPr/>
            <p:nvPr/>
          </p:nvSpPr>
          <p:spPr>
            <a:xfrm>
              <a:off x="3366343" y="1817153"/>
              <a:ext cx="1492384" cy="648643"/>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2</a:t>
              </a:r>
              <a:endParaRPr lang="en-US" sz="700" dirty="0">
                <a:solidFill>
                  <a:sysClr val="windowText" lastClr="000000"/>
                </a:solidFill>
              </a:endParaRPr>
            </a:p>
            <a:p>
              <a:pPr algn="ctr"/>
              <a:r>
                <a:rPr lang="en-US" sz="1400" dirty="0">
                  <a:solidFill>
                    <a:sysClr val="windowText" lastClr="000000"/>
                  </a:solidFill>
                </a:rPr>
                <a:t>PLFS</a:t>
              </a:r>
            </a:p>
            <a:p>
              <a:pPr algn="ctr"/>
              <a:endParaRPr lang="en-US" dirty="0"/>
            </a:p>
          </p:txBody>
        </p:sp>
        <p:sp>
          <p:nvSpPr>
            <p:cNvPr id="12" name="Rectangle 11">
              <a:extLst>
                <a:ext uri="{FF2B5EF4-FFF2-40B4-BE49-F238E27FC236}">
                  <a16:creationId xmlns:a16="http://schemas.microsoft.com/office/drawing/2014/main" id="{B6B6A2FA-61A6-4994-9A26-204E0AA895E9}"/>
                </a:ext>
              </a:extLst>
            </p:cNvPr>
            <p:cNvSpPr/>
            <p:nvPr/>
          </p:nvSpPr>
          <p:spPr>
            <a:xfrm>
              <a:off x="5165450" y="1817151"/>
              <a:ext cx="1492384" cy="648645"/>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Table 3</a:t>
              </a:r>
              <a:endParaRPr lang="en-US" sz="1200" dirty="0"/>
            </a:p>
            <a:p>
              <a:pPr algn="ctr"/>
              <a:r>
                <a:rPr lang="en-US" sz="1400" dirty="0"/>
                <a:t>Drills</a:t>
              </a:r>
            </a:p>
          </p:txBody>
        </p:sp>
        <p:sp>
          <p:nvSpPr>
            <p:cNvPr id="13" name="Rectangle 12">
              <a:extLst>
                <a:ext uri="{FF2B5EF4-FFF2-40B4-BE49-F238E27FC236}">
                  <a16:creationId xmlns:a16="http://schemas.microsoft.com/office/drawing/2014/main" id="{7C030108-8C55-492D-B6C0-22461577D605}"/>
                </a:ext>
              </a:extLst>
            </p:cNvPr>
            <p:cNvSpPr/>
            <p:nvPr/>
          </p:nvSpPr>
          <p:spPr>
            <a:xfrm>
              <a:off x="6964561" y="1817150"/>
              <a:ext cx="1492384" cy="83358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4</a:t>
              </a:r>
              <a:endParaRPr lang="en-US" sz="1200" dirty="0">
                <a:solidFill>
                  <a:sysClr val="windowText" lastClr="000000"/>
                </a:solidFill>
              </a:endParaRPr>
            </a:p>
            <a:p>
              <a:pPr algn="ctr"/>
              <a:r>
                <a:rPr lang="en-US" sz="1400" dirty="0">
                  <a:solidFill>
                    <a:sysClr val="windowText" lastClr="000000"/>
                  </a:solidFill>
                </a:rPr>
                <a:t>Group &amp; Zero</a:t>
              </a:r>
            </a:p>
          </p:txBody>
        </p:sp>
        <p:sp>
          <p:nvSpPr>
            <p:cNvPr id="14" name="Rectangle 13">
              <a:extLst>
                <a:ext uri="{FF2B5EF4-FFF2-40B4-BE49-F238E27FC236}">
                  <a16:creationId xmlns:a16="http://schemas.microsoft.com/office/drawing/2014/main" id="{1D7E7EC6-BB54-4769-AF38-261D9E80AD5E}"/>
                </a:ext>
              </a:extLst>
            </p:cNvPr>
            <p:cNvSpPr/>
            <p:nvPr/>
          </p:nvSpPr>
          <p:spPr>
            <a:xfrm>
              <a:off x="8763671" y="1817149"/>
              <a:ext cx="1492384" cy="648647"/>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5</a:t>
              </a:r>
              <a:endParaRPr lang="en-US" sz="1200" dirty="0">
                <a:solidFill>
                  <a:sysClr val="windowText" lastClr="000000"/>
                </a:solidFill>
              </a:endParaRPr>
            </a:p>
            <a:p>
              <a:pPr algn="ctr"/>
              <a:r>
                <a:rPr lang="en-US" sz="1400" dirty="0">
                  <a:solidFill>
                    <a:sysClr val="windowText" lastClr="000000"/>
                  </a:solidFill>
                </a:rPr>
                <a:t>Practice</a:t>
              </a:r>
            </a:p>
          </p:txBody>
        </p:sp>
        <p:sp>
          <p:nvSpPr>
            <p:cNvPr id="15" name="Rectangle 14">
              <a:extLst>
                <a:ext uri="{FF2B5EF4-FFF2-40B4-BE49-F238E27FC236}">
                  <a16:creationId xmlns:a16="http://schemas.microsoft.com/office/drawing/2014/main" id="{C61E61BC-6ED0-4D3A-B476-7D75DE7F0E48}"/>
                </a:ext>
              </a:extLst>
            </p:cNvPr>
            <p:cNvSpPr/>
            <p:nvPr/>
          </p:nvSpPr>
          <p:spPr>
            <a:xfrm>
              <a:off x="10562780" y="1817153"/>
              <a:ext cx="1492384" cy="64864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6</a:t>
              </a:r>
              <a:endParaRPr lang="en-US" sz="1200" dirty="0">
                <a:solidFill>
                  <a:sysClr val="windowText" lastClr="000000"/>
                </a:solidFill>
              </a:endParaRPr>
            </a:p>
            <a:p>
              <a:pPr algn="ctr"/>
              <a:r>
                <a:rPr lang="en-US" sz="1400" dirty="0">
                  <a:solidFill>
                    <a:sysClr val="windowText" lastClr="000000"/>
                  </a:solidFill>
                </a:rPr>
                <a:t>Qual</a:t>
              </a:r>
            </a:p>
          </p:txBody>
        </p:sp>
      </p:grpSp>
      <p:sp>
        <p:nvSpPr>
          <p:cNvPr id="16" name="Rectangle 15">
            <a:extLst>
              <a:ext uri="{FF2B5EF4-FFF2-40B4-BE49-F238E27FC236}">
                <a16:creationId xmlns:a16="http://schemas.microsoft.com/office/drawing/2014/main" id="{CE203983-6CA9-41CF-82D5-A6FF7123FA31}"/>
              </a:ext>
            </a:extLst>
          </p:cNvPr>
          <p:cNvSpPr/>
          <p:nvPr/>
        </p:nvSpPr>
        <p:spPr>
          <a:xfrm>
            <a:off x="5250180" y="0"/>
            <a:ext cx="1691640" cy="837397"/>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3</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Drills</a:t>
            </a:r>
          </a:p>
        </p:txBody>
      </p:sp>
      <p:sp>
        <p:nvSpPr>
          <p:cNvPr id="2" name="TextBox 1">
            <a:extLst>
              <a:ext uri="{FF2B5EF4-FFF2-40B4-BE49-F238E27FC236}">
                <a16:creationId xmlns:a16="http://schemas.microsoft.com/office/drawing/2014/main" id="{F0ABA709-FB9B-45F1-9C90-5DBE73B90150}"/>
              </a:ext>
            </a:extLst>
          </p:cNvPr>
          <p:cNvSpPr txBox="1"/>
          <p:nvPr/>
        </p:nvSpPr>
        <p:spPr>
          <a:xfrm>
            <a:off x="305676" y="935913"/>
            <a:ext cx="10859784" cy="5539978"/>
          </a:xfrm>
          <a:prstGeom prst="rect">
            <a:avLst/>
          </a:prstGeom>
          <a:noFill/>
        </p:spPr>
        <p:txBody>
          <a:bodyPr wrap="square" rtlCol="0">
            <a:spAutoFit/>
          </a:bodyPr>
          <a:lstStyle/>
          <a:p>
            <a:pPr marL="285750" indent="-285750">
              <a:buFont typeface="Arial" panose="020B0604020202020204" pitchFamily="34" charset="0"/>
              <a:buChar char="•"/>
            </a:pPr>
            <a:r>
              <a:rPr lang="en-US" sz="2000" dirty="0"/>
              <a:t>See Appendix D in the Training Circular for your weapon.</a:t>
            </a:r>
          </a:p>
          <a:p>
            <a:pPr marL="285750" indent="-285750">
              <a:buFont typeface="Arial" panose="020B0604020202020204" pitchFamily="34" charset="0"/>
              <a:buChar char="•"/>
            </a:pPr>
            <a:r>
              <a:rPr lang="en-US" sz="2000" dirty="0"/>
              <a:t>Hands on training – Soldiers need their weapon and optic.</a:t>
            </a:r>
          </a:p>
          <a:p>
            <a:pPr marL="742950" lvl="1" indent="-285750">
              <a:buFont typeface="Arial" panose="020B0604020202020204" pitchFamily="34" charset="0"/>
              <a:buChar char="•"/>
            </a:pPr>
            <a:r>
              <a:rPr lang="en-US" sz="2000" dirty="0"/>
              <a:t>Use training aids</a:t>
            </a:r>
          </a:p>
          <a:p>
            <a:pPr marL="1200150" lvl="2" indent="-285750">
              <a:buFont typeface="Arial" panose="020B0604020202020204" pitchFamily="34" charset="0"/>
              <a:buChar char="•"/>
            </a:pPr>
            <a:r>
              <a:rPr lang="en-US" sz="2000" dirty="0"/>
              <a:t>Blank ammo</a:t>
            </a:r>
          </a:p>
          <a:p>
            <a:pPr marL="1200150" lvl="2" indent="-285750">
              <a:buFont typeface="Arial" panose="020B0604020202020204" pitchFamily="34" charset="0"/>
              <a:buChar char="•"/>
            </a:pPr>
            <a:r>
              <a:rPr lang="en-US" sz="2000" dirty="0"/>
              <a:t>Dummy ammo</a:t>
            </a:r>
          </a:p>
          <a:p>
            <a:pPr marL="285750" indent="-285750">
              <a:buFont typeface="Arial" panose="020B0604020202020204" pitchFamily="34" charset="0"/>
              <a:buChar char="•"/>
            </a:pPr>
            <a:r>
              <a:rPr lang="en-US" sz="2000" dirty="0"/>
              <a:t>Tasks Trained and Evaluated:</a:t>
            </a:r>
          </a:p>
          <a:p>
            <a:pPr marL="742950" lvl="1" indent="-285750">
              <a:buFont typeface="Arial" panose="020B0604020202020204" pitchFamily="34" charset="0"/>
              <a:buChar char="•"/>
            </a:pPr>
            <a:r>
              <a:rPr lang="en-US" sz="2000" dirty="0"/>
              <a:t>Sling/Unsling</a:t>
            </a:r>
          </a:p>
          <a:p>
            <a:pPr marL="742950" lvl="1" indent="-285750">
              <a:buFont typeface="Arial" panose="020B0604020202020204" pitchFamily="34" charset="0"/>
              <a:buChar char="•"/>
            </a:pPr>
            <a:r>
              <a:rPr lang="en-US" sz="2000" dirty="0"/>
              <a:t>Fight Down (Standing – Kneeling – Prone)</a:t>
            </a:r>
          </a:p>
          <a:p>
            <a:pPr marL="742950" lvl="1" indent="-285750">
              <a:buFont typeface="Arial" panose="020B0604020202020204" pitchFamily="34" charset="0"/>
              <a:buChar char="•"/>
            </a:pPr>
            <a:r>
              <a:rPr lang="en-US" sz="2000" dirty="0"/>
              <a:t>Fight Up (Prone – Kneeling – Standing)</a:t>
            </a:r>
          </a:p>
          <a:p>
            <a:pPr marL="742950" lvl="1" indent="-285750">
              <a:buFont typeface="Arial" panose="020B0604020202020204" pitchFamily="34" charset="0"/>
              <a:buChar char="•"/>
            </a:pPr>
            <a:r>
              <a:rPr lang="en-US" sz="2000" dirty="0"/>
              <a:t>Go-To-Prone (Standing to Prone)</a:t>
            </a:r>
          </a:p>
          <a:p>
            <a:pPr marL="285750" indent="-285750">
              <a:buFont typeface="Arial" panose="020B0604020202020204" pitchFamily="34" charset="0"/>
              <a:buChar char="•"/>
            </a:pPr>
            <a:r>
              <a:rPr lang="en-US" sz="2000" dirty="0"/>
              <a:t>Tasks Reinforced:</a:t>
            </a:r>
          </a:p>
          <a:p>
            <a:pPr marL="742950" lvl="1" indent="-285750">
              <a:buFont typeface="Arial" panose="020B0604020202020204" pitchFamily="34" charset="0"/>
              <a:buChar char="•"/>
            </a:pPr>
            <a:r>
              <a:rPr lang="en-US" sz="2000" dirty="0"/>
              <a:t>Weapons and Equipment Check</a:t>
            </a:r>
          </a:p>
          <a:p>
            <a:pPr marL="742950" lvl="1" indent="-285750">
              <a:buFont typeface="Arial" panose="020B0604020202020204" pitchFamily="34" charset="0"/>
              <a:buChar char="•"/>
            </a:pPr>
            <a:r>
              <a:rPr lang="en-US" sz="2000" dirty="0"/>
              <a:t>Load-Reload-Unload and Show Clear</a:t>
            </a:r>
          </a:p>
          <a:p>
            <a:pPr marL="742950" lvl="1" indent="-285750">
              <a:buFont typeface="Arial" panose="020B0604020202020204" pitchFamily="34" charset="0"/>
              <a:buChar char="•"/>
            </a:pPr>
            <a:r>
              <a:rPr lang="en-US" sz="2000" dirty="0"/>
              <a:t>Clear Malfunctions</a:t>
            </a:r>
          </a:p>
          <a:p>
            <a:pPr marL="742950" lvl="1" indent="-285750">
              <a:buFont typeface="Arial" panose="020B0604020202020204" pitchFamily="34" charset="0"/>
              <a:buChar char="•"/>
            </a:pPr>
            <a:r>
              <a:rPr lang="en-US" sz="2000" dirty="0"/>
              <a:t>4 Firing Positions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p:txBody>
      </p:sp>
    </p:spTree>
    <p:extLst>
      <p:ext uri="{BB962C8B-B14F-4D97-AF65-F5344CB8AC3E}">
        <p14:creationId xmlns:p14="http://schemas.microsoft.com/office/powerpoint/2010/main" val="787749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1B12-0890-44CD-B4DD-44A09290C883}"/>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05B46CAA-78F1-42E4-BE41-8F65ED04FE55}"/>
              </a:ext>
            </a:extLst>
          </p:cNvPr>
          <p:cNvPicPr>
            <a:picLocks noGrp="1" noChangeAspect="1"/>
          </p:cNvPicPr>
          <p:nvPr>
            <p:ph idx="1"/>
          </p:nvPr>
        </p:nvPicPr>
        <p:blipFill>
          <a:blip r:embed="rId2"/>
          <a:stretch>
            <a:fillRect/>
          </a:stretch>
        </p:blipFill>
        <p:spPr>
          <a:xfrm>
            <a:off x="26886" y="1076"/>
            <a:ext cx="6802559" cy="32006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4">
            <a:extLst>
              <a:ext uri="{FF2B5EF4-FFF2-40B4-BE49-F238E27FC236}">
                <a16:creationId xmlns:a16="http://schemas.microsoft.com/office/drawing/2014/main" id="{C8703A77-3ACD-4BD2-9144-7239B652F635}"/>
              </a:ext>
            </a:extLst>
          </p:cNvPr>
          <p:cNvPicPr>
            <a:picLocks noChangeAspect="1"/>
          </p:cNvPicPr>
          <p:nvPr/>
        </p:nvPicPr>
        <p:blipFill>
          <a:blip r:embed="rId3"/>
          <a:stretch>
            <a:fillRect/>
          </a:stretch>
        </p:blipFill>
        <p:spPr>
          <a:xfrm>
            <a:off x="4952113" y="930969"/>
            <a:ext cx="7214788" cy="2274375"/>
          </a:xfrm>
          <a:prstGeom prst="rect">
            <a:avLst/>
          </a:prstGeom>
          <a:solidFill>
            <a:srgbClr val="FFFFFF">
              <a:shade val="85000"/>
            </a:srgbClr>
          </a:solidFill>
          <a:ln w="28575" cap="sq">
            <a:solidFill>
              <a:srgbClr val="FF0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8">
            <a:extLst>
              <a:ext uri="{FF2B5EF4-FFF2-40B4-BE49-F238E27FC236}">
                <a16:creationId xmlns:a16="http://schemas.microsoft.com/office/drawing/2014/main" id="{58E67426-A683-4ADF-B8C4-F1BFAF17A4A9}"/>
              </a:ext>
            </a:extLst>
          </p:cNvPr>
          <p:cNvPicPr>
            <a:picLocks noChangeAspect="1"/>
          </p:cNvPicPr>
          <p:nvPr/>
        </p:nvPicPr>
        <p:blipFill>
          <a:blip r:embed="rId4"/>
          <a:stretch>
            <a:fillRect/>
          </a:stretch>
        </p:blipFill>
        <p:spPr>
          <a:xfrm>
            <a:off x="4693085" y="3242493"/>
            <a:ext cx="8682623" cy="7126629"/>
          </a:xfrm>
          <a:prstGeom prst="rect">
            <a:avLst/>
          </a:prstGeom>
        </p:spPr>
      </p:pic>
      <p:sp>
        <p:nvSpPr>
          <p:cNvPr id="6" name="Rectangle 5">
            <a:extLst>
              <a:ext uri="{FF2B5EF4-FFF2-40B4-BE49-F238E27FC236}">
                <a16:creationId xmlns:a16="http://schemas.microsoft.com/office/drawing/2014/main" id="{81886D5F-7788-4E88-9E5D-DD8CDC5ECF11}"/>
              </a:ext>
            </a:extLst>
          </p:cNvPr>
          <p:cNvSpPr/>
          <p:nvPr/>
        </p:nvSpPr>
        <p:spPr>
          <a:xfrm>
            <a:off x="9842728" y="0"/>
            <a:ext cx="1691640" cy="837397"/>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3</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Drills</a:t>
            </a:r>
          </a:p>
        </p:txBody>
      </p:sp>
      <p:sp>
        <p:nvSpPr>
          <p:cNvPr id="7" name="Rectangle 6">
            <a:extLst>
              <a:ext uri="{FF2B5EF4-FFF2-40B4-BE49-F238E27FC236}">
                <a16:creationId xmlns:a16="http://schemas.microsoft.com/office/drawing/2014/main" id="{AB7C48F4-F77C-4C97-B236-25C461351D57}"/>
              </a:ext>
            </a:extLst>
          </p:cNvPr>
          <p:cNvSpPr/>
          <p:nvPr/>
        </p:nvSpPr>
        <p:spPr>
          <a:xfrm>
            <a:off x="7968973" y="0"/>
            <a:ext cx="1693187" cy="837396"/>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1</a:t>
            </a:r>
            <a:br>
              <a:rPr lang="en-US" dirty="0">
                <a:effectLst>
                  <a:outerShdw blurRad="50800" dist="38100" dir="2700000" algn="tl" rotWithShape="0">
                    <a:prstClr val="black">
                      <a:alpha val="40000"/>
                    </a:prstClr>
                  </a:outerShdw>
                </a:effectLst>
              </a:rPr>
            </a:br>
            <a:r>
              <a:rPr lang="en-US" dirty="0">
                <a:effectLst>
                  <a:outerShdw blurRad="50800" dist="38100" dir="2700000" algn="tl" rotWithShape="0">
                    <a:prstClr val="black">
                      <a:alpha val="40000"/>
                    </a:prstClr>
                  </a:outerShdw>
                </a:effectLst>
              </a:rPr>
              <a:t>PMI&amp;E</a:t>
            </a:r>
          </a:p>
        </p:txBody>
      </p:sp>
    </p:spTree>
    <p:extLst>
      <p:ext uri="{BB962C8B-B14F-4D97-AF65-F5344CB8AC3E}">
        <p14:creationId xmlns:p14="http://schemas.microsoft.com/office/powerpoint/2010/main" val="3678927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F2A199-FA61-4E3D-B5C9-4376564C1834}"/>
              </a:ext>
            </a:extLst>
          </p:cNvPr>
          <p:cNvPicPr>
            <a:picLocks noChangeAspect="1"/>
          </p:cNvPicPr>
          <p:nvPr/>
        </p:nvPicPr>
        <p:blipFill>
          <a:blip r:embed="rId3"/>
          <a:stretch>
            <a:fillRect/>
          </a:stretch>
        </p:blipFill>
        <p:spPr>
          <a:xfrm>
            <a:off x="94649" y="1374759"/>
            <a:ext cx="12192000" cy="2944483"/>
          </a:xfrm>
          <a:prstGeom prst="rect">
            <a:avLst/>
          </a:prstGeom>
        </p:spPr>
      </p:pic>
      <p:grpSp>
        <p:nvGrpSpPr>
          <p:cNvPr id="6" name="Group 5">
            <a:extLst>
              <a:ext uri="{FF2B5EF4-FFF2-40B4-BE49-F238E27FC236}">
                <a16:creationId xmlns:a16="http://schemas.microsoft.com/office/drawing/2014/main" id="{B33E73A6-AE3E-4DBE-A99D-1EF44A7D1D12}"/>
              </a:ext>
            </a:extLst>
          </p:cNvPr>
          <p:cNvGrpSpPr/>
          <p:nvPr/>
        </p:nvGrpSpPr>
        <p:grpSpPr>
          <a:xfrm>
            <a:off x="5670408" y="5746649"/>
            <a:ext cx="6511318" cy="1108839"/>
            <a:chOff x="1458928" y="1727474"/>
            <a:chExt cx="10686314" cy="1108839"/>
          </a:xfrm>
        </p:grpSpPr>
        <p:sp>
          <p:nvSpPr>
            <p:cNvPr id="8" name="Rectangle 7">
              <a:extLst>
                <a:ext uri="{FF2B5EF4-FFF2-40B4-BE49-F238E27FC236}">
                  <a16:creationId xmlns:a16="http://schemas.microsoft.com/office/drawing/2014/main" id="{50E8E942-E7D6-42CE-A22B-C949FAB27F8E}"/>
                </a:ext>
              </a:extLst>
            </p:cNvPr>
            <p:cNvSpPr/>
            <p:nvPr/>
          </p:nvSpPr>
          <p:spPr>
            <a:xfrm>
              <a:off x="6811184" y="1731784"/>
              <a:ext cx="5334058" cy="11038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Run</a:t>
              </a:r>
            </a:p>
          </p:txBody>
        </p:sp>
        <p:sp>
          <p:nvSpPr>
            <p:cNvPr id="9" name="Rectangle 8">
              <a:extLst>
                <a:ext uri="{FF2B5EF4-FFF2-40B4-BE49-F238E27FC236}">
                  <a16:creationId xmlns:a16="http://schemas.microsoft.com/office/drawing/2014/main" id="{200EB280-A4A7-4F2A-B5AD-8BEF549EBF4F}"/>
                </a:ext>
              </a:extLst>
            </p:cNvPr>
            <p:cNvSpPr/>
            <p:nvPr/>
          </p:nvSpPr>
          <p:spPr>
            <a:xfrm>
              <a:off x="5020891" y="1732430"/>
              <a:ext cx="1772097" cy="11038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Walk</a:t>
              </a:r>
            </a:p>
          </p:txBody>
        </p:sp>
        <p:sp>
          <p:nvSpPr>
            <p:cNvPr id="10" name="Rectangle 9">
              <a:extLst>
                <a:ext uri="{FF2B5EF4-FFF2-40B4-BE49-F238E27FC236}">
                  <a16:creationId xmlns:a16="http://schemas.microsoft.com/office/drawing/2014/main" id="{01C21A55-784E-474F-84DC-54F80C76B795}"/>
                </a:ext>
              </a:extLst>
            </p:cNvPr>
            <p:cNvSpPr/>
            <p:nvPr/>
          </p:nvSpPr>
          <p:spPr>
            <a:xfrm>
              <a:off x="1458928" y="1727474"/>
              <a:ext cx="3534951" cy="1103883"/>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Crawl</a:t>
              </a:r>
            </a:p>
          </p:txBody>
        </p:sp>
        <p:sp>
          <p:nvSpPr>
            <p:cNvPr id="11" name="Rectangle 10">
              <a:extLst>
                <a:ext uri="{FF2B5EF4-FFF2-40B4-BE49-F238E27FC236}">
                  <a16:creationId xmlns:a16="http://schemas.microsoft.com/office/drawing/2014/main" id="{A88B8F4A-03AE-4B99-9697-3DA3555FB5B3}"/>
                </a:ext>
              </a:extLst>
            </p:cNvPr>
            <p:cNvSpPr/>
            <p:nvPr/>
          </p:nvSpPr>
          <p:spPr>
            <a:xfrm>
              <a:off x="1565868" y="1817156"/>
              <a:ext cx="1493749" cy="648642"/>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1</a:t>
              </a:r>
              <a:br>
                <a:rPr lang="en-US" dirty="0">
                  <a:solidFill>
                    <a:sysClr val="windowText" lastClr="000000"/>
                  </a:solidFill>
                </a:rPr>
              </a:br>
              <a:r>
                <a:rPr lang="en-US" sz="1400" dirty="0">
                  <a:solidFill>
                    <a:sysClr val="windowText" lastClr="000000"/>
                  </a:solidFill>
                </a:rPr>
                <a:t>PMI&amp;E</a:t>
              </a:r>
              <a:endParaRPr lang="en-US" dirty="0">
                <a:solidFill>
                  <a:sysClr val="windowText" lastClr="000000"/>
                </a:solidFill>
              </a:endParaRPr>
            </a:p>
          </p:txBody>
        </p:sp>
        <p:sp>
          <p:nvSpPr>
            <p:cNvPr id="12" name="Rectangle 11">
              <a:extLst>
                <a:ext uri="{FF2B5EF4-FFF2-40B4-BE49-F238E27FC236}">
                  <a16:creationId xmlns:a16="http://schemas.microsoft.com/office/drawing/2014/main" id="{AB3EDD23-91AA-4BEF-99F0-EECC50C13ADD}"/>
                </a:ext>
              </a:extLst>
            </p:cNvPr>
            <p:cNvSpPr/>
            <p:nvPr/>
          </p:nvSpPr>
          <p:spPr>
            <a:xfrm>
              <a:off x="3366343" y="1817153"/>
              <a:ext cx="1492384" cy="648643"/>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2</a:t>
              </a:r>
              <a:endParaRPr lang="en-US" sz="700" dirty="0">
                <a:solidFill>
                  <a:sysClr val="windowText" lastClr="000000"/>
                </a:solidFill>
              </a:endParaRPr>
            </a:p>
            <a:p>
              <a:pPr algn="ctr"/>
              <a:r>
                <a:rPr lang="en-US" sz="1400" dirty="0">
                  <a:solidFill>
                    <a:sysClr val="windowText" lastClr="000000"/>
                  </a:solidFill>
                </a:rPr>
                <a:t>PLFS</a:t>
              </a:r>
            </a:p>
            <a:p>
              <a:pPr algn="ctr"/>
              <a:endParaRPr lang="en-US" dirty="0"/>
            </a:p>
          </p:txBody>
        </p:sp>
        <p:sp>
          <p:nvSpPr>
            <p:cNvPr id="13" name="Rectangle 12">
              <a:extLst>
                <a:ext uri="{FF2B5EF4-FFF2-40B4-BE49-F238E27FC236}">
                  <a16:creationId xmlns:a16="http://schemas.microsoft.com/office/drawing/2014/main" id="{BADB0ED1-5C63-4971-BC32-FA7D36CED1AC}"/>
                </a:ext>
              </a:extLst>
            </p:cNvPr>
            <p:cNvSpPr/>
            <p:nvPr/>
          </p:nvSpPr>
          <p:spPr>
            <a:xfrm>
              <a:off x="5165450" y="1817151"/>
              <a:ext cx="1492384" cy="648645"/>
            </a:xfrm>
            <a:prstGeom prst="rect">
              <a:avLst/>
            </a:prstGeom>
            <a:solidFill>
              <a:schemeClr val="accent1">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3</a:t>
              </a:r>
              <a:endParaRPr lang="en-US" sz="1200" dirty="0">
                <a:solidFill>
                  <a:sysClr val="windowText" lastClr="000000"/>
                </a:solidFill>
              </a:endParaRPr>
            </a:p>
            <a:p>
              <a:pPr algn="ctr"/>
              <a:r>
                <a:rPr lang="en-US" sz="1400" dirty="0">
                  <a:solidFill>
                    <a:sysClr val="windowText" lastClr="000000"/>
                  </a:solidFill>
                </a:rPr>
                <a:t>Drills</a:t>
              </a:r>
            </a:p>
          </p:txBody>
        </p:sp>
        <p:sp>
          <p:nvSpPr>
            <p:cNvPr id="14" name="Rectangle 13">
              <a:extLst>
                <a:ext uri="{FF2B5EF4-FFF2-40B4-BE49-F238E27FC236}">
                  <a16:creationId xmlns:a16="http://schemas.microsoft.com/office/drawing/2014/main" id="{58374B35-4F01-4BA4-8223-C1F8CD9CCA17}"/>
                </a:ext>
              </a:extLst>
            </p:cNvPr>
            <p:cNvSpPr/>
            <p:nvPr/>
          </p:nvSpPr>
          <p:spPr>
            <a:xfrm>
              <a:off x="6964561" y="1817150"/>
              <a:ext cx="1492384" cy="833583"/>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Table 4</a:t>
              </a:r>
              <a:endParaRPr lang="en-US" sz="1200" dirty="0"/>
            </a:p>
            <a:p>
              <a:pPr algn="ctr"/>
              <a:r>
                <a:rPr lang="en-US" sz="1400" dirty="0"/>
                <a:t>Group &amp; Zero</a:t>
              </a:r>
            </a:p>
          </p:txBody>
        </p:sp>
        <p:sp>
          <p:nvSpPr>
            <p:cNvPr id="15" name="Rectangle 14">
              <a:extLst>
                <a:ext uri="{FF2B5EF4-FFF2-40B4-BE49-F238E27FC236}">
                  <a16:creationId xmlns:a16="http://schemas.microsoft.com/office/drawing/2014/main" id="{2D62A97B-355C-48A1-B65F-0CF476A6EBE2}"/>
                </a:ext>
              </a:extLst>
            </p:cNvPr>
            <p:cNvSpPr/>
            <p:nvPr/>
          </p:nvSpPr>
          <p:spPr>
            <a:xfrm>
              <a:off x="8763671" y="1817149"/>
              <a:ext cx="1492384" cy="648647"/>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5</a:t>
              </a:r>
              <a:endParaRPr lang="en-US" sz="1200" dirty="0">
                <a:solidFill>
                  <a:sysClr val="windowText" lastClr="000000"/>
                </a:solidFill>
              </a:endParaRPr>
            </a:p>
            <a:p>
              <a:pPr algn="ctr"/>
              <a:r>
                <a:rPr lang="en-US" sz="1400" dirty="0">
                  <a:solidFill>
                    <a:sysClr val="windowText" lastClr="000000"/>
                  </a:solidFill>
                </a:rPr>
                <a:t>Practice</a:t>
              </a:r>
            </a:p>
          </p:txBody>
        </p:sp>
        <p:sp>
          <p:nvSpPr>
            <p:cNvPr id="16" name="Rectangle 15">
              <a:extLst>
                <a:ext uri="{FF2B5EF4-FFF2-40B4-BE49-F238E27FC236}">
                  <a16:creationId xmlns:a16="http://schemas.microsoft.com/office/drawing/2014/main" id="{A166CBD4-24BC-44F4-A761-45F92EE638DD}"/>
                </a:ext>
              </a:extLst>
            </p:cNvPr>
            <p:cNvSpPr/>
            <p:nvPr/>
          </p:nvSpPr>
          <p:spPr>
            <a:xfrm>
              <a:off x="10562780" y="1817153"/>
              <a:ext cx="1492384" cy="64864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6</a:t>
              </a:r>
              <a:endParaRPr lang="en-US" sz="1200" dirty="0">
                <a:solidFill>
                  <a:sysClr val="windowText" lastClr="000000"/>
                </a:solidFill>
              </a:endParaRPr>
            </a:p>
            <a:p>
              <a:pPr algn="ctr"/>
              <a:r>
                <a:rPr lang="en-US" sz="1400" dirty="0">
                  <a:solidFill>
                    <a:sysClr val="windowText" lastClr="000000"/>
                  </a:solidFill>
                </a:rPr>
                <a:t>Qual</a:t>
              </a:r>
            </a:p>
          </p:txBody>
        </p:sp>
      </p:grpSp>
      <p:sp>
        <p:nvSpPr>
          <p:cNvPr id="17" name="Rectangle 16">
            <a:extLst>
              <a:ext uri="{FF2B5EF4-FFF2-40B4-BE49-F238E27FC236}">
                <a16:creationId xmlns:a16="http://schemas.microsoft.com/office/drawing/2014/main" id="{ACE2F2D2-78D9-45C5-A913-CBD8CD62957A}"/>
              </a:ext>
            </a:extLst>
          </p:cNvPr>
          <p:cNvSpPr/>
          <p:nvPr/>
        </p:nvSpPr>
        <p:spPr>
          <a:xfrm>
            <a:off x="4824588" y="7468"/>
            <a:ext cx="1691640" cy="950452"/>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4</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Group &amp; Zero</a:t>
            </a:r>
          </a:p>
        </p:txBody>
      </p:sp>
      <p:sp>
        <p:nvSpPr>
          <p:cNvPr id="18" name="TextBox 17">
            <a:extLst>
              <a:ext uri="{FF2B5EF4-FFF2-40B4-BE49-F238E27FC236}">
                <a16:creationId xmlns:a16="http://schemas.microsoft.com/office/drawing/2014/main" id="{BFEF00AB-0F5E-4EC9-96D4-51E393BD9449}"/>
              </a:ext>
            </a:extLst>
          </p:cNvPr>
          <p:cNvSpPr txBox="1"/>
          <p:nvPr/>
        </p:nvSpPr>
        <p:spPr>
          <a:xfrm>
            <a:off x="169772" y="5843792"/>
            <a:ext cx="5075570" cy="830997"/>
          </a:xfrm>
          <a:prstGeom prst="rect">
            <a:avLst/>
          </a:prstGeom>
          <a:noFill/>
        </p:spPr>
        <p:txBody>
          <a:bodyPr wrap="square" rtlCol="0">
            <a:spAutoFit/>
          </a:bodyPr>
          <a:lstStyle/>
          <a:p>
            <a:pPr algn="ctr"/>
            <a:r>
              <a:rPr lang="en-US" sz="2400" b="1" dirty="0">
                <a:solidFill>
                  <a:srgbClr val="FF0000"/>
                </a:solidFill>
              </a:rPr>
              <a:t>This table is a REQUIREMENT before any live-fire event - TC 3-20.0 Para 3-5</a:t>
            </a:r>
          </a:p>
        </p:txBody>
      </p:sp>
    </p:spTree>
    <p:extLst>
      <p:ext uri="{BB962C8B-B14F-4D97-AF65-F5344CB8AC3E}">
        <p14:creationId xmlns:p14="http://schemas.microsoft.com/office/powerpoint/2010/main" val="7847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E8ECBC-4FD2-4BC7-BD38-63051B60FD9F}"/>
              </a:ext>
            </a:extLst>
          </p:cNvPr>
          <p:cNvPicPr>
            <a:picLocks noChangeAspect="1"/>
          </p:cNvPicPr>
          <p:nvPr/>
        </p:nvPicPr>
        <p:blipFill>
          <a:blip r:embed="rId3"/>
          <a:stretch>
            <a:fillRect/>
          </a:stretch>
        </p:blipFill>
        <p:spPr>
          <a:xfrm>
            <a:off x="457200" y="1442781"/>
            <a:ext cx="11607244" cy="3067063"/>
          </a:xfrm>
          <a:prstGeom prst="rect">
            <a:avLst/>
          </a:prstGeom>
        </p:spPr>
      </p:pic>
      <p:grpSp>
        <p:nvGrpSpPr>
          <p:cNvPr id="6" name="Group 5">
            <a:extLst>
              <a:ext uri="{FF2B5EF4-FFF2-40B4-BE49-F238E27FC236}">
                <a16:creationId xmlns:a16="http://schemas.microsoft.com/office/drawing/2014/main" id="{946B39BE-93DC-444A-85D6-FDA0053CDBE6}"/>
              </a:ext>
            </a:extLst>
          </p:cNvPr>
          <p:cNvGrpSpPr/>
          <p:nvPr/>
        </p:nvGrpSpPr>
        <p:grpSpPr>
          <a:xfrm>
            <a:off x="5670408" y="5717331"/>
            <a:ext cx="6521592" cy="1140669"/>
            <a:chOff x="1458928" y="1690688"/>
            <a:chExt cx="10703176" cy="1140669"/>
          </a:xfrm>
        </p:grpSpPr>
        <p:sp>
          <p:nvSpPr>
            <p:cNvPr id="7" name="Rectangle 6">
              <a:extLst>
                <a:ext uri="{FF2B5EF4-FFF2-40B4-BE49-F238E27FC236}">
                  <a16:creationId xmlns:a16="http://schemas.microsoft.com/office/drawing/2014/main" id="{4B32F9C4-2146-4A6E-8E66-A23629F9968F}"/>
                </a:ext>
              </a:extLst>
            </p:cNvPr>
            <p:cNvSpPr/>
            <p:nvPr/>
          </p:nvSpPr>
          <p:spPr>
            <a:xfrm>
              <a:off x="6828046" y="1690688"/>
              <a:ext cx="5334058" cy="11038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Run</a:t>
              </a:r>
            </a:p>
          </p:txBody>
        </p:sp>
        <p:sp>
          <p:nvSpPr>
            <p:cNvPr id="8" name="Rectangle 7">
              <a:extLst>
                <a:ext uri="{FF2B5EF4-FFF2-40B4-BE49-F238E27FC236}">
                  <a16:creationId xmlns:a16="http://schemas.microsoft.com/office/drawing/2014/main" id="{F1243DF1-72E1-487D-AC4D-68D059A9D228}"/>
                </a:ext>
              </a:extLst>
            </p:cNvPr>
            <p:cNvSpPr/>
            <p:nvPr/>
          </p:nvSpPr>
          <p:spPr>
            <a:xfrm>
              <a:off x="5020891" y="1711882"/>
              <a:ext cx="1772097" cy="11038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Walk</a:t>
              </a:r>
            </a:p>
          </p:txBody>
        </p:sp>
        <p:sp>
          <p:nvSpPr>
            <p:cNvPr id="9" name="Rectangle 8">
              <a:extLst>
                <a:ext uri="{FF2B5EF4-FFF2-40B4-BE49-F238E27FC236}">
                  <a16:creationId xmlns:a16="http://schemas.microsoft.com/office/drawing/2014/main" id="{1FA5FCBF-42EB-408F-94CE-82ACCAF7D1BB}"/>
                </a:ext>
              </a:extLst>
            </p:cNvPr>
            <p:cNvSpPr/>
            <p:nvPr/>
          </p:nvSpPr>
          <p:spPr>
            <a:xfrm>
              <a:off x="1458928" y="1727474"/>
              <a:ext cx="3534951" cy="1103883"/>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Crawl</a:t>
              </a:r>
            </a:p>
          </p:txBody>
        </p:sp>
        <p:sp>
          <p:nvSpPr>
            <p:cNvPr id="10" name="Rectangle 9">
              <a:extLst>
                <a:ext uri="{FF2B5EF4-FFF2-40B4-BE49-F238E27FC236}">
                  <a16:creationId xmlns:a16="http://schemas.microsoft.com/office/drawing/2014/main" id="{A47F4077-FB91-4A6D-BD0B-C3C2ACA75490}"/>
                </a:ext>
              </a:extLst>
            </p:cNvPr>
            <p:cNvSpPr/>
            <p:nvPr/>
          </p:nvSpPr>
          <p:spPr>
            <a:xfrm>
              <a:off x="1565868" y="1817156"/>
              <a:ext cx="1493749" cy="648642"/>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1</a:t>
              </a:r>
              <a:br>
                <a:rPr lang="en-US" dirty="0">
                  <a:solidFill>
                    <a:sysClr val="windowText" lastClr="000000"/>
                  </a:solidFill>
                </a:rPr>
              </a:br>
              <a:r>
                <a:rPr lang="en-US" sz="1400" dirty="0">
                  <a:solidFill>
                    <a:sysClr val="windowText" lastClr="000000"/>
                  </a:solidFill>
                </a:rPr>
                <a:t>PMI&amp;E</a:t>
              </a:r>
              <a:endParaRPr lang="en-US" dirty="0">
                <a:solidFill>
                  <a:sysClr val="windowText" lastClr="000000"/>
                </a:solidFill>
              </a:endParaRPr>
            </a:p>
          </p:txBody>
        </p:sp>
        <p:sp>
          <p:nvSpPr>
            <p:cNvPr id="11" name="Rectangle 10">
              <a:extLst>
                <a:ext uri="{FF2B5EF4-FFF2-40B4-BE49-F238E27FC236}">
                  <a16:creationId xmlns:a16="http://schemas.microsoft.com/office/drawing/2014/main" id="{0BE41F26-BF75-4EED-BCE6-61EA6EFFC545}"/>
                </a:ext>
              </a:extLst>
            </p:cNvPr>
            <p:cNvSpPr/>
            <p:nvPr/>
          </p:nvSpPr>
          <p:spPr>
            <a:xfrm>
              <a:off x="3366343" y="1817153"/>
              <a:ext cx="1492384" cy="648643"/>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2</a:t>
              </a:r>
              <a:endParaRPr lang="en-US" sz="700" dirty="0">
                <a:solidFill>
                  <a:sysClr val="windowText" lastClr="000000"/>
                </a:solidFill>
              </a:endParaRPr>
            </a:p>
            <a:p>
              <a:pPr algn="ctr"/>
              <a:r>
                <a:rPr lang="en-US" sz="1400" dirty="0">
                  <a:solidFill>
                    <a:sysClr val="windowText" lastClr="000000"/>
                  </a:solidFill>
                </a:rPr>
                <a:t>PLFS</a:t>
              </a:r>
            </a:p>
            <a:p>
              <a:pPr algn="ctr"/>
              <a:endParaRPr lang="en-US" dirty="0"/>
            </a:p>
          </p:txBody>
        </p:sp>
        <p:sp>
          <p:nvSpPr>
            <p:cNvPr id="12" name="Rectangle 11">
              <a:extLst>
                <a:ext uri="{FF2B5EF4-FFF2-40B4-BE49-F238E27FC236}">
                  <a16:creationId xmlns:a16="http://schemas.microsoft.com/office/drawing/2014/main" id="{A7071E74-2FA2-4A95-B911-A8201D8FAD11}"/>
                </a:ext>
              </a:extLst>
            </p:cNvPr>
            <p:cNvSpPr/>
            <p:nvPr/>
          </p:nvSpPr>
          <p:spPr>
            <a:xfrm>
              <a:off x="5165450" y="1817151"/>
              <a:ext cx="1492384" cy="648645"/>
            </a:xfrm>
            <a:prstGeom prst="rect">
              <a:avLst/>
            </a:prstGeom>
            <a:solidFill>
              <a:schemeClr val="accent1">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3</a:t>
              </a:r>
              <a:endParaRPr lang="en-US" sz="1200" dirty="0">
                <a:solidFill>
                  <a:sysClr val="windowText" lastClr="000000"/>
                </a:solidFill>
              </a:endParaRPr>
            </a:p>
            <a:p>
              <a:pPr algn="ctr"/>
              <a:r>
                <a:rPr lang="en-US" sz="1400" dirty="0">
                  <a:solidFill>
                    <a:sysClr val="windowText" lastClr="000000"/>
                  </a:solidFill>
                </a:rPr>
                <a:t>Drills</a:t>
              </a:r>
            </a:p>
          </p:txBody>
        </p:sp>
        <p:sp>
          <p:nvSpPr>
            <p:cNvPr id="13" name="Rectangle 12">
              <a:extLst>
                <a:ext uri="{FF2B5EF4-FFF2-40B4-BE49-F238E27FC236}">
                  <a16:creationId xmlns:a16="http://schemas.microsoft.com/office/drawing/2014/main" id="{4D7D5A9C-DAFD-4373-99A2-42CB7C6D4FD4}"/>
                </a:ext>
              </a:extLst>
            </p:cNvPr>
            <p:cNvSpPr/>
            <p:nvPr/>
          </p:nvSpPr>
          <p:spPr>
            <a:xfrm>
              <a:off x="6964561" y="1817150"/>
              <a:ext cx="1492384" cy="83358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4</a:t>
              </a:r>
              <a:endParaRPr lang="en-US" sz="1200" dirty="0">
                <a:solidFill>
                  <a:sysClr val="windowText" lastClr="000000"/>
                </a:solidFill>
              </a:endParaRPr>
            </a:p>
            <a:p>
              <a:pPr algn="ctr"/>
              <a:r>
                <a:rPr lang="en-US" sz="1400" dirty="0">
                  <a:solidFill>
                    <a:sysClr val="windowText" lastClr="000000"/>
                  </a:solidFill>
                </a:rPr>
                <a:t>Group &amp; Zero</a:t>
              </a:r>
            </a:p>
          </p:txBody>
        </p:sp>
        <p:sp>
          <p:nvSpPr>
            <p:cNvPr id="14" name="Rectangle 13">
              <a:extLst>
                <a:ext uri="{FF2B5EF4-FFF2-40B4-BE49-F238E27FC236}">
                  <a16:creationId xmlns:a16="http://schemas.microsoft.com/office/drawing/2014/main" id="{51432650-5A54-45AE-A8AB-F53E8C93775F}"/>
                </a:ext>
              </a:extLst>
            </p:cNvPr>
            <p:cNvSpPr/>
            <p:nvPr/>
          </p:nvSpPr>
          <p:spPr>
            <a:xfrm>
              <a:off x="8763671" y="1817149"/>
              <a:ext cx="1492384" cy="648647"/>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Table 5</a:t>
              </a:r>
              <a:endParaRPr lang="en-US" sz="1200" dirty="0"/>
            </a:p>
            <a:p>
              <a:pPr algn="ctr"/>
              <a:r>
                <a:rPr lang="en-US" sz="1400" dirty="0"/>
                <a:t>Practice</a:t>
              </a:r>
            </a:p>
          </p:txBody>
        </p:sp>
        <p:sp>
          <p:nvSpPr>
            <p:cNvPr id="15" name="Rectangle 14">
              <a:extLst>
                <a:ext uri="{FF2B5EF4-FFF2-40B4-BE49-F238E27FC236}">
                  <a16:creationId xmlns:a16="http://schemas.microsoft.com/office/drawing/2014/main" id="{596B3500-E4EE-4E42-A2B0-C4241DD866A0}"/>
                </a:ext>
              </a:extLst>
            </p:cNvPr>
            <p:cNvSpPr/>
            <p:nvPr/>
          </p:nvSpPr>
          <p:spPr>
            <a:xfrm>
              <a:off x="10562780" y="1817153"/>
              <a:ext cx="1492384" cy="64864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6</a:t>
              </a:r>
              <a:endParaRPr lang="en-US" sz="1200" dirty="0">
                <a:solidFill>
                  <a:sysClr val="windowText" lastClr="000000"/>
                </a:solidFill>
              </a:endParaRPr>
            </a:p>
            <a:p>
              <a:pPr algn="ctr"/>
              <a:r>
                <a:rPr lang="en-US" sz="1400" dirty="0">
                  <a:solidFill>
                    <a:sysClr val="windowText" lastClr="000000"/>
                  </a:solidFill>
                </a:rPr>
                <a:t>Qual</a:t>
              </a:r>
            </a:p>
          </p:txBody>
        </p:sp>
      </p:grpSp>
      <p:sp>
        <p:nvSpPr>
          <p:cNvPr id="2" name="TextBox 1">
            <a:extLst>
              <a:ext uri="{FF2B5EF4-FFF2-40B4-BE49-F238E27FC236}">
                <a16:creationId xmlns:a16="http://schemas.microsoft.com/office/drawing/2014/main" id="{64CAAA2F-A0FA-47FF-9D5D-B21CE8FA4666}"/>
              </a:ext>
            </a:extLst>
          </p:cNvPr>
          <p:cNvSpPr txBox="1"/>
          <p:nvPr/>
        </p:nvSpPr>
        <p:spPr>
          <a:xfrm>
            <a:off x="1232898" y="4709470"/>
            <a:ext cx="9797720"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t>Confirm zero at distance – Targets in “bob” mode.</a:t>
            </a:r>
          </a:p>
          <a:p>
            <a:pPr marL="285750" indent="-285750">
              <a:buFont typeface="Arial" panose="020B0604020202020204" pitchFamily="34" charset="0"/>
              <a:buChar char="•"/>
            </a:pPr>
            <a:r>
              <a:rPr lang="en-US" sz="2800" dirty="0"/>
              <a:t>Last chance to tweak technique before qual.</a:t>
            </a:r>
          </a:p>
        </p:txBody>
      </p:sp>
      <p:sp>
        <p:nvSpPr>
          <p:cNvPr id="16" name="Rectangle 15">
            <a:extLst>
              <a:ext uri="{FF2B5EF4-FFF2-40B4-BE49-F238E27FC236}">
                <a16:creationId xmlns:a16="http://schemas.microsoft.com/office/drawing/2014/main" id="{64446F06-5F6C-4A23-BC30-AB07F415ACDC}"/>
              </a:ext>
            </a:extLst>
          </p:cNvPr>
          <p:cNvSpPr/>
          <p:nvPr/>
        </p:nvSpPr>
        <p:spPr>
          <a:xfrm>
            <a:off x="4889748" y="0"/>
            <a:ext cx="1691640" cy="888515"/>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5</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Practice</a:t>
            </a:r>
          </a:p>
        </p:txBody>
      </p:sp>
    </p:spTree>
    <p:extLst>
      <p:ext uri="{BB962C8B-B14F-4D97-AF65-F5344CB8AC3E}">
        <p14:creationId xmlns:p14="http://schemas.microsoft.com/office/powerpoint/2010/main" val="2058859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00996-15F3-44F0-A2E5-BA31D660360C}"/>
              </a:ext>
            </a:extLst>
          </p:cNvPr>
          <p:cNvSpPr>
            <a:spLocks noGrp="1"/>
          </p:cNvSpPr>
          <p:nvPr>
            <p:ph type="title"/>
          </p:nvPr>
        </p:nvSpPr>
        <p:spPr>
          <a:xfrm>
            <a:off x="339047" y="758536"/>
            <a:ext cx="11650895" cy="5070764"/>
          </a:xfrm>
        </p:spPr>
        <p:txBody>
          <a:bodyPr>
            <a:normAutofit/>
          </a:bodyPr>
          <a:lstStyle/>
          <a:p>
            <a:r>
              <a:rPr lang="en-US" sz="3600" dirty="0">
                <a:cs typeface="Calibri Light"/>
              </a:rPr>
              <a:t>If a Soldier is not able to hit targets during Table 5 (Practice), should they advance to Table 6 (Qualification)?</a:t>
            </a:r>
            <a:br>
              <a:rPr lang="en-US" dirty="0">
                <a:cs typeface="Calibri Light"/>
              </a:rPr>
            </a:br>
            <a:br>
              <a:rPr lang="en-US" dirty="0">
                <a:cs typeface="Calibri Light"/>
              </a:rPr>
            </a:br>
            <a:r>
              <a:rPr lang="en-US" dirty="0">
                <a:cs typeface="Calibri Light"/>
              </a:rPr>
              <a:t>NO! Retrain as needed until they can achieve a sufficient hit rate.</a:t>
            </a:r>
          </a:p>
        </p:txBody>
      </p:sp>
    </p:spTree>
    <p:extLst>
      <p:ext uri="{BB962C8B-B14F-4D97-AF65-F5344CB8AC3E}">
        <p14:creationId xmlns:p14="http://schemas.microsoft.com/office/powerpoint/2010/main" val="209144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EE81B84-9D84-4F8E-B8B8-545954E3CBB2}"/>
              </a:ext>
            </a:extLst>
          </p:cNvPr>
          <p:cNvPicPr>
            <a:picLocks noChangeAspect="1"/>
          </p:cNvPicPr>
          <p:nvPr/>
        </p:nvPicPr>
        <p:blipFill>
          <a:blip r:embed="rId3"/>
          <a:stretch>
            <a:fillRect/>
          </a:stretch>
        </p:blipFill>
        <p:spPr>
          <a:xfrm>
            <a:off x="415636" y="1667324"/>
            <a:ext cx="11766090" cy="2650505"/>
          </a:xfrm>
          <a:prstGeom prst="rect">
            <a:avLst/>
          </a:prstGeom>
        </p:spPr>
      </p:pic>
      <p:grpSp>
        <p:nvGrpSpPr>
          <p:cNvPr id="6" name="Group 5">
            <a:extLst>
              <a:ext uri="{FF2B5EF4-FFF2-40B4-BE49-F238E27FC236}">
                <a16:creationId xmlns:a16="http://schemas.microsoft.com/office/drawing/2014/main" id="{30C1334E-08E0-4558-9D9B-D1307630EC25}"/>
              </a:ext>
            </a:extLst>
          </p:cNvPr>
          <p:cNvGrpSpPr/>
          <p:nvPr/>
        </p:nvGrpSpPr>
        <p:grpSpPr>
          <a:xfrm>
            <a:off x="5670408" y="5748799"/>
            <a:ext cx="6511318" cy="1113511"/>
            <a:chOff x="1458928" y="1722156"/>
            <a:chExt cx="10686314" cy="1113511"/>
          </a:xfrm>
        </p:grpSpPr>
        <p:sp>
          <p:nvSpPr>
            <p:cNvPr id="7" name="Rectangle 6">
              <a:extLst>
                <a:ext uri="{FF2B5EF4-FFF2-40B4-BE49-F238E27FC236}">
                  <a16:creationId xmlns:a16="http://schemas.microsoft.com/office/drawing/2014/main" id="{1B8F8804-59C6-4F79-8024-C584680A17CA}"/>
                </a:ext>
              </a:extLst>
            </p:cNvPr>
            <p:cNvSpPr/>
            <p:nvPr/>
          </p:nvSpPr>
          <p:spPr>
            <a:xfrm>
              <a:off x="6811184" y="1731784"/>
              <a:ext cx="5334058" cy="11038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Run</a:t>
              </a:r>
            </a:p>
          </p:txBody>
        </p:sp>
        <p:sp>
          <p:nvSpPr>
            <p:cNvPr id="8" name="Rectangle 7">
              <a:extLst>
                <a:ext uri="{FF2B5EF4-FFF2-40B4-BE49-F238E27FC236}">
                  <a16:creationId xmlns:a16="http://schemas.microsoft.com/office/drawing/2014/main" id="{D74FCBAB-2B1E-4105-9B0D-579D1EBCF716}"/>
                </a:ext>
              </a:extLst>
            </p:cNvPr>
            <p:cNvSpPr/>
            <p:nvPr/>
          </p:nvSpPr>
          <p:spPr>
            <a:xfrm>
              <a:off x="5020891" y="1722156"/>
              <a:ext cx="1772097" cy="11038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Walk</a:t>
              </a:r>
            </a:p>
          </p:txBody>
        </p:sp>
        <p:sp>
          <p:nvSpPr>
            <p:cNvPr id="9" name="Rectangle 8">
              <a:extLst>
                <a:ext uri="{FF2B5EF4-FFF2-40B4-BE49-F238E27FC236}">
                  <a16:creationId xmlns:a16="http://schemas.microsoft.com/office/drawing/2014/main" id="{DDCA02DB-BE9F-474C-8DF5-EBF9D76EEDB3}"/>
                </a:ext>
              </a:extLst>
            </p:cNvPr>
            <p:cNvSpPr/>
            <p:nvPr/>
          </p:nvSpPr>
          <p:spPr>
            <a:xfrm>
              <a:off x="1458928" y="1727474"/>
              <a:ext cx="3534951" cy="1103883"/>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2000" b="1" dirty="0">
                  <a:solidFill>
                    <a:schemeClr val="tx1"/>
                  </a:solidFill>
                  <a:effectLst>
                    <a:outerShdw blurRad="50800" dist="38100" dir="2700000" algn="tl" rotWithShape="0">
                      <a:prstClr val="black">
                        <a:alpha val="40000"/>
                      </a:prstClr>
                    </a:outerShdw>
                  </a:effectLst>
                </a:rPr>
                <a:t>Crawl</a:t>
              </a:r>
            </a:p>
          </p:txBody>
        </p:sp>
        <p:sp>
          <p:nvSpPr>
            <p:cNvPr id="10" name="Rectangle 9">
              <a:extLst>
                <a:ext uri="{FF2B5EF4-FFF2-40B4-BE49-F238E27FC236}">
                  <a16:creationId xmlns:a16="http://schemas.microsoft.com/office/drawing/2014/main" id="{3DBBBD1C-FFE4-485D-B8A1-82122B683789}"/>
                </a:ext>
              </a:extLst>
            </p:cNvPr>
            <p:cNvSpPr/>
            <p:nvPr/>
          </p:nvSpPr>
          <p:spPr>
            <a:xfrm>
              <a:off x="1565868" y="1817156"/>
              <a:ext cx="1493749" cy="648642"/>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1</a:t>
              </a:r>
              <a:br>
                <a:rPr lang="en-US" dirty="0">
                  <a:solidFill>
                    <a:sysClr val="windowText" lastClr="000000"/>
                  </a:solidFill>
                </a:rPr>
              </a:br>
              <a:r>
                <a:rPr lang="en-US" sz="1400" dirty="0">
                  <a:solidFill>
                    <a:sysClr val="windowText" lastClr="000000"/>
                  </a:solidFill>
                </a:rPr>
                <a:t>PMI&amp;E</a:t>
              </a:r>
              <a:endParaRPr lang="en-US" dirty="0">
                <a:solidFill>
                  <a:sysClr val="windowText" lastClr="000000"/>
                </a:solidFill>
              </a:endParaRPr>
            </a:p>
          </p:txBody>
        </p:sp>
        <p:sp>
          <p:nvSpPr>
            <p:cNvPr id="11" name="Rectangle 10">
              <a:extLst>
                <a:ext uri="{FF2B5EF4-FFF2-40B4-BE49-F238E27FC236}">
                  <a16:creationId xmlns:a16="http://schemas.microsoft.com/office/drawing/2014/main" id="{842DB504-AB79-4E4F-85E4-F6F8CF2FA7DF}"/>
                </a:ext>
              </a:extLst>
            </p:cNvPr>
            <p:cNvSpPr/>
            <p:nvPr/>
          </p:nvSpPr>
          <p:spPr>
            <a:xfrm>
              <a:off x="3366343" y="1817153"/>
              <a:ext cx="1492384" cy="648643"/>
            </a:xfrm>
            <a:prstGeom prst="rect">
              <a:avLst/>
            </a:prstGeom>
            <a:solidFill>
              <a:schemeClr val="accent2">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2</a:t>
              </a:r>
              <a:endParaRPr lang="en-US" sz="700" dirty="0">
                <a:solidFill>
                  <a:sysClr val="windowText" lastClr="000000"/>
                </a:solidFill>
              </a:endParaRPr>
            </a:p>
            <a:p>
              <a:pPr algn="ctr"/>
              <a:r>
                <a:rPr lang="en-US" sz="1400" dirty="0">
                  <a:solidFill>
                    <a:sysClr val="windowText" lastClr="000000"/>
                  </a:solidFill>
                </a:rPr>
                <a:t>PLFS</a:t>
              </a:r>
            </a:p>
            <a:p>
              <a:pPr algn="ctr"/>
              <a:endParaRPr lang="en-US" dirty="0"/>
            </a:p>
          </p:txBody>
        </p:sp>
        <p:sp>
          <p:nvSpPr>
            <p:cNvPr id="12" name="Rectangle 11">
              <a:extLst>
                <a:ext uri="{FF2B5EF4-FFF2-40B4-BE49-F238E27FC236}">
                  <a16:creationId xmlns:a16="http://schemas.microsoft.com/office/drawing/2014/main" id="{DE16E46F-71ED-42D0-A628-4FFAA576DD54}"/>
                </a:ext>
              </a:extLst>
            </p:cNvPr>
            <p:cNvSpPr/>
            <p:nvPr/>
          </p:nvSpPr>
          <p:spPr>
            <a:xfrm>
              <a:off x="5165450" y="1817151"/>
              <a:ext cx="1492384" cy="648645"/>
            </a:xfrm>
            <a:prstGeom prst="rect">
              <a:avLst/>
            </a:prstGeom>
            <a:solidFill>
              <a:schemeClr val="accent1">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3</a:t>
              </a:r>
              <a:endParaRPr lang="en-US" sz="1200" dirty="0">
                <a:solidFill>
                  <a:sysClr val="windowText" lastClr="000000"/>
                </a:solidFill>
              </a:endParaRPr>
            </a:p>
            <a:p>
              <a:pPr algn="ctr"/>
              <a:r>
                <a:rPr lang="en-US" sz="1400" dirty="0">
                  <a:solidFill>
                    <a:sysClr val="windowText" lastClr="000000"/>
                  </a:solidFill>
                </a:rPr>
                <a:t>Drills</a:t>
              </a:r>
            </a:p>
          </p:txBody>
        </p:sp>
        <p:sp>
          <p:nvSpPr>
            <p:cNvPr id="13" name="Rectangle 12">
              <a:extLst>
                <a:ext uri="{FF2B5EF4-FFF2-40B4-BE49-F238E27FC236}">
                  <a16:creationId xmlns:a16="http://schemas.microsoft.com/office/drawing/2014/main" id="{07D6FF8A-FDF7-4B09-8846-9CA16FF6419E}"/>
                </a:ext>
              </a:extLst>
            </p:cNvPr>
            <p:cNvSpPr/>
            <p:nvPr/>
          </p:nvSpPr>
          <p:spPr>
            <a:xfrm>
              <a:off x="6964561" y="1817150"/>
              <a:ext cx="1492384" cy="833583"/>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4</a:t>
              </a:r>
              <a:endParaRPr lang="en-US" sz="1200" dirty="0">
                <a:solidFill>
                  <a:sysClr val="windowText" lastClr="000000"/>
                </a:solidFill>
              </a:endParaRPr>
            </a:p>
            <a:p>
              <a:pPr algn="ctr"/>
              <a:r>
                <a:rPr lang="en-US" sz="1400" dirty="0">
                  <a:solidFill>
                    <a:sysClr val="windowText" lastClr="000000"/>
                  </a:solidFill>
                </a:rPr>
                <a:t>Group &amp; Zero</a:t>
              </a:r>
            </a:p>
          </p:txBody>
        </p:sp>
        <p:sp>
          <p:nvSpPr>
            <p:cNvPr id="14" name="Rectangle 13">
              <a:extLst>
                <a:ext uri="{FF2B5EF4-FFF2-40B4-BE49-F238E27FC236}">
                  <a16:creationId xmlns:a16="http://schemas.microsoft.com/office/drawing/2014/main" id="{764E8462-72B1-440B-B95D-59FF8011BC0F}"/>
                </a:ext>
              </a:extLst>
            </p:cNvPr>
            <p:cNvSpPr/>
            <p:nvPr/>
          </p:nvSpPr>
          <p:spPr>
            <a:xfrm>
              <a:off x="8763671" y="1817149"/>
              <a:ext cx="1492384" cy="648647"/>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ysClr val="windowText" lastClr="000000"/>
                  </a:solidFill>
                </a:rPr>
                <a:t>Table 5</a:t>
              </a:r>
              <a:endParaRPr lang="en-US" sz="1200" dirty="0">
                <a:solidFill>
                  <a:sysClr val="windowText" lastClr="000000"/>
                </a:solidFill>
              </a:endParaRPr>
            </a:p>
            <a:p>
              <a:pPr algn="ctr"/>
              <a:r>
                <a:rPr lang="en-US" sz="1400" dirty="0">
                  <a:solidFill>
                    <a:sysClr val="windowText" lastClr="000000"/>
                  </a:solidFill>
                </a:rPr>
                <a:t>Practice</a:t>
              </a:r>
            </a:p>
          </p:txBody>
        </p:sp>
        <p:sp>
          <p:nvSpPr>
            <p:cNvPr id="15" name="Rectangle 14">
              <a:extLst>
                <a:ext uri="{FF2B5EF4-FFF2-40B4-BE49-F238E27FC236}">
                  <a16:creationId xmlns:a16="http://schemas.microsoft.com/office/drawing/2014/main" id="{B72237BB-5FC6-4FD3-BF86-05197414C5FB}"/>
                </a:ext>
              </a:extLst>
            </p:cNvPr>
            <p:cNvSpPr/>
            <p:nvPr/>
          </p:nvSpPr>
          <p:spPr>
            <a:xfrm>
              <a:off x="10562780" y="1817153"/>
              <a:ext cx="1492384" cy="648643"/>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t>Table 6</a:t>
              </a:r>
              <a:endParaRPr lang="en-US" sz="1200" dirty="0"/>
            </a:p>
            <a:p>
              <a:pPr algn="ctr"/>
              <a:r>
                <a:rPr lang="en-US" sz="1400" dirty="0"/>
                <a:t>Qual</a:t>
              </a:r>
            </a:p>
          </p:txBody>
        </p:sp>
      </p:grpSp>
      <p:sp>
        <p:nvSpPr>
          <p:cNvPr id="16" name="Rectangle 15">
            <a:extLst>
              <a:ext uri="{FF2B5EF4-FFF2-40B4-BE49-F238E27FC236}">
                <a16:creationId xmlns:a16="http://schemas.microsoft.com/office/drawing/2014/main" id="{01C1EA29-2502-4F55-8F56-CE50DACA8B7D}"/>
              </a:ext>
            </a:extLst>
          </p:cNvPr>
          <p:cNvSpPr/>
          <p:nvPr/>
        </p:nvSpPr>
        <p:spPr>
          <a:xfrm>
            <a:off x="4824588" y="1"/>
            <a:ext cx="1691640" cy="893852"/>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6</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Qualification</a:t>
            </a:r>
          </a:p>
        </p:txBody>
      </p:sp>
    </p:spTree>
    <p:extLst>
      <p:ext uri="{BB962C8B-B14F-4D97-AF65-F5344CB8AC3E}">
        <p14:creationId xmlns:p14="http://schemas.microsoft.com/office/powerpoint/2010/main" val="3714755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hlinkClick r:id="" action="ppaction://media"/>
            <a:extLst>
              <a:ext uri="{FF2B5EF4-FFF2-40B4-BE49-F238E27FC236}">
                <a16:creationId xmlns:a16="http://schemas.microsoft.com/office/drawing/2014/main" id="{7B728DF1-76B9-4AC6-934D-691F7C25CD30}"/>
              </a:ext>
            </a:extLst>
          </p:cNvPr>
          <p:cNvPicPr>
            <a:picLocks noRot="1" noChangeAspect="1"/>
          </p:cNvPicPr>
          <p:nvPr>
            <a:videoFile r:link="rId1"/>
          </p:nvPr>
        </p:nvPicPr>
        <p:blipFill>
          <a:blip r:embed="rId3"/>
          <a:stretch>
            <a:fillRect/>
          </a:stretch>
        </p:blipFill>
        <p:spPr>
          <a:xfrm>
            <a:off x="636740" y="598249"/>
            <a:ext cx="10876766" cy="6246050"/>
          </a:xfrm>
          <a:prstGeom prst="rect">
            <a:avLst/>
          </a:prstGeom>
        </p:spPr>
      </p:pic>
      <p:sp>
        <p:nvSpPr>
          <p:cNvPr id="2" name="TextBox 1">
            <a:extLst>
              <a:ext uri="{FF2B5EF4-FFF2-40B4-BE49-F238E27FC236}">
                <a16:creationId xmlns:a16="http://schemas.microsoft.com/office/drawing/2014/main" id="{3E47704B-B2E0-43AD-A839-D2B9AC2E29D7}"/>
              </a:ext>
            </a:extLst>
          </p:cNvPr>
          <p:cNvSpPr txBox="1"/>
          <p:nvPr/>
        </p:nvSpPr>
        <p:spPr>
          <a:xfrm>
            <a:off x="4677837" y="113016"/>
            <a:ext cx="2794571" cy="369332"/>
          </a:xfrm>
          <a:prstGeom prst="rect">
            <a:avLst/>
          </a:prstGeom>
          <a:noFill/>
        </p:spPr>
        <p:txBody>
          <a:bodyPr wrap="square" rtlCol="0">
            <a:spAutoFit/>
          </a:bodyPr>
          <a:lstStyle/>
          <a:p>
            <a:r>
              <a:rPr lang="en-US" b="1" dirty="0"/>
              <a:t>New Qualification in Action</a:t>
            </a:r>
          </a:p>
        </p:txBody>
      </p:sp>
    </p:spTree>
    <p:extLst>
      <p:ext uri="{BB962C8B-B14F-4D97-AF65-F5344CB8AC3E}">
        <p14:creationId xmlns:p14="http://schemas.microsoft.com/office/powerpoint/2010/main" val="3807195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15726B-5DC3-461D-83E5-C488FD1DE716}"/>
              </a:ext>
            </a:extLst>
          </p:cNvPr>
          <p:cNvSpPr txBox="1"/>
          <p:nvPr/>
        </p:nvSpPr>
        <p:spPr>
          <a:xfrm>
            <a:off x="1465780" y="1305342"/>
            <a:ext cx="9260440" cy="2123658"/>
          </a:xfrm>
          <a:prstGeom prst="rect">
            <a:avLst/>
          </a:prstGeom>
          <a:noFill/>
        </p:spPr>
        <p:txBody>
          <a:bodyPr wrap="square" rtlCol="0">
            <a:spAutoFit/>
          </a:bodyPr>
          <a:lstStyle/>
          <a:p>
            <a:pPr algn="ctr"/>
            <a:r>
              <a:rPr lang="en-US" sz="6600" b="1" dirty="0"/>
              <a:t>What changes did you notice from the old qual?</a:t>
            </a:r>
          </a:p>
        </p:txBody>
      </p:sp>
    </p:spTree>
    <p:extLst>
      <p:ext uri="{BB962C8B-B14F-4D97-AF65-F5344CB8AC3E}">
        <p14:creationId xmlns:p14="http://schemas.microsoft.com/office/powerpoint/2010/main" val="852817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69D63-B0B3-4C4F-A28F-A1A7EA2F1849}"/>
              </a:ext>
            </a:extLst>
          </p:cNvPr>
          <p:cNvSpPr>
            <a:spLocks noGrp="1"/>
          </p:cNvSpPr>
          <p:nvPr>
            <p:ph type="title"/>
          </p:nvPr>
        </p:nvSpPr>
        <p:spPr>
          <a:xfrm>
            <a:off x="416961" y="1044744"/>
            <a:ext cx="8030848" cy="1325563"/>
          </a:xfrm>
        </p:spPr>
        <p:txBody>
          <a:bodyPr/>
          <a:lstStyle/>
          <a:p>
            <a:r>
              <a:rPr lang="en-US" b="1" dirty="0"/>
              <a:t>AAR Review of Previous Range</a:t>
            </a:r>
          </a:p>
        </p:txBody>
      </p:sp>
      <p:sp>
        <p:nvSpPr>
          <p:cNvPr id="3" name="Content Placeholder 2">
            <a:extLst>
              <a:ext uri="{FF2B5EF4-FFF2-40B4-BE49-F238E27FC236}">
                <a16:creationId xmlns:a16="http://schemas.microsoft.com/office/drawing/2014/main" id="{14FCC498-49A4-47EB-B421-13003181244D}"/>
              </a:ext>
            </a:extLst>
          </p:cNvPr>
          <p:cNvSpPr>
            <a:spLocks noGrp="1"/>
          </p:cNvSpPr>
          <p:nvPr>
            <p:ph idx="1"/>
          </p:nvPr>
        </p:nvSpPr>
        <p:spPr>
          <a:xfrm>
            <a:off x="838200" y="3096491"/>
            <a:ext cx="10515600" cy="3080472"/>
          </a:xfrm>
        </p:spPr>
        <p:txBody>
          <a:bodyPr/>
          <a:lstStyle/>
          <a:p>
            <a:r>
              <a:rPr lang="en-US" dirty="0"/>
              <a:t>How do you feel it went?</a:t>
            </a:r>
          </a:p>
          <a:p>
            <a:r>
              <a:rPr lang="en-US" dirty="0"/>
              <a:t>What steps were you required to take prior to firing a single round?</a:t>
            </a:r>
          </a:p>
          <a:p>
            <a:r>
              <a:rPr lang="en-US" dirty="0"/>
              <a:t>Other factors that were put in place that contributed to success?</a:t>
            </a:r>
          </a:p>
          <a:p>
            <a:endParaRPr lang="en-US" dirty="0"/>
          </a:p>
        </p:txBody>
      </p:sp>
    </p:spTree>
    <p:extLst>
      <p:ext uri="{BB962C8B-B14F-4D97-AF65-F5344CB8AC3E}">
        <p14:creationId xmlns:p14="http://schemas.microsoft.com/office/powerpoint/2010/main" val="152132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10EA722-D20D-4DEE-AAC9-2F80065E52CF}"/>
              </a:ext>
            </a:extLst>
          </p:cNvPr>
          <p:cNvPicPr>
            <a:picLocks noChangeAspect="1"/>
          </p:cNvPicPr>
          <p:nvPr/>
        </p:nvPicPr>
        <p:blipFill>
          <a:blip r:embed="rId2"/>
          <a:stretch>
            <a:fillRect/>
          </a:stretch>
        </p:blipFill>
        <p:spPr>
          <a:xfrm>
            <a:off x="298938" y="2886288"/>
            <a:ext cx="4872892" cy="3781731"/>
          </a:xfrm>
          <a:prstGeom prst="rect">
            <a:avLst/>
          </a:prstGeom>
        </p:spPr>
      </p:pic>
      <p:pic>
        <p:nvPicPr>
          <p:cNvPr id="3" name="Picture 3">
            <a:extLst>
              <a:ext uri="{FF2B5EF4-FFF2-40B4-BE49-F238E27FC236}">
                <a16:creationId xmlns:a16="http://schemas.microsoft.com/office/drawing/2014/main" id="{66CCB75B-E95A-4931-B44B-E9E21830DCF5}"/>
              </a:ext>
            </a:extLst>
          </p:cNvPr>
          <p:cNvPicPr>
            <a:picLocks noChangeAspect="1"/>
          </p:cNvPicPr>
          <p:nvPr/>
        </p:nvPicPr>
        <p:blipFill>
          <a:blip r:embed="rId3"/>
          <a:stretch>
            <a:fillRect/>
          </a:stretch>
        </p:blipFill>
        <p:spPr>
          <a:xfrm>
            <a:off x="8350926" y="2629997"/>
            <a:ext cx="3456353" cy="3827934"/>
          </a:xfrm>
          <a:prstGeom prst="rect">
            <a:avLst/>
          </a:prstGeom>
        </p:spPr>
      </p:pic>
      <p:pic>
        <p:nvPicPr>
          <p:cNvPr id="4" name="Picture 4">
            <a:extLst>
              <a:ext uri="{FF2B5EF4-FFF2-40B4-BE49-F238E27FC236}">
                <a16:creationId xmlns:a16="http://schemas.microsoft.com/office/drawing/2014/main" id="{34CDB55B-C8C9-40DC-8AF3-0DBB9C43BF12}"/>
              </a:ext>
            </a:extLst>
          </p:cNvPr>
          <p:cNvPicPr>
            <a:picLocks noChangeAspect="1"/>
          </p:cNvPicPr>
          <p:nvPr/>
        </p:nvPicPr>
        <p:blipFill>
          <a:blip r:embed="rId4"/>
          <a:stretch>
            <a:fillRect/>
          </a:stretch>
        </p:blipFill>
        <p:spPr>
          <a:xfrm>
            <a:off x="1578708" y="680860"/>
            <a:ext cx="2743200" cy="2018434"/>
          </a:xfrm>
          <a:prstGeom prst="rect">
            <a:avLst/>
          </a:prstGeom>
        </p:spPr>
      </p:pic>
      <p:sp>
        <p:nvSpPr>
          <p:cNvPr id="5" name="TextBox 4">
            <a:extLst>
              <a:ext uri="{FF2B5EF4-FFF2-40B4-BE49-F238E27FC236}">
                <a16:creationId xmlns:a16="http://schemas.microsoft.com/office/drawing/2014/main" id="{C559F167-5F10-4400-9322-004A1E18444C}"/>
              </a:ext>
            </a:extLst>
          </p:cNvPr>
          <p:cNvSpPr txBox="1"/>
          <p:nvPr/>
        </p:nvSpPr>
        <p:spPr>
          <a:xfrm>
            <a:off x="4828784" y="402921"/>
            <a:ext cx="705423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t>Lane Safety – Watch the shooter...Not the targets</a:t>
            </a:r>
            <a:endParaRPr lang="en-US" sz="2400" b="1" dirty="0">
              <a:cs typeface="Calibri"/>
            </a:endParaRPr>
          </a:p>
          <a:p>
            <a:endParaRPr lang="en-US" sz="2400" b="1" dirty="0">
              <a:cs typeface="Calibri"/>
            </a:endParaRPr>
          </a:p>
          <a:p>
            <a:r>
              <a:rPr lang="en-US" sz="2400" b="1" dirty="0">
                <a:cs typeface="Calibri"/>
              </a:rPr>
              <a:t>Lane Safeties </a:t>
            </a:r>
            <a:r>
              <a:rPr lang="en-US" sz="2400" b="1" dirty="0">
                <a:solidFill>
                  <a:srgbClr val="FF0000"/>
                </a:solidFill>
                <a:cs typeface="Calibri"/>
              </a:rPr>
              <a:t>may not</a:t>
            </a:r>
            <a:r>
              <a:rPr lang="en-US" sz="2400" b="1" dirty="0">
                <a:cs typeface="Calibri"/>
              </a:rPr>
              <a:t> call out targets, or give reminders to change positions, or magazines during Qual.</a:t>
            </a:r>
          </a:p>
        </p:txBody>
      </p:sp>
      <p:sp>
        <p:nvSpPr>
          <p:cNvPr id="6" name="TextBox 5">
            <a:extLst>
              <a:ext uri="{FF2B5EF4-FFF2-40B4-BE49-F238E27FC236}">
                <a16:creationId xmlns:a16="http://schemas.microsoft.com/office/drawing/2014/main" id="{7027831C-323B-4450-8D94-2DD9EC21001C}"/>
              </a:ext>
            </a:extLst>
          </p:cNvPr>
          <p:cNvSpPr txBox="1"/>
          <p:nvPr/>
        </p:nvSpPr>
        <p:spPr>
          <a:xfrm>
            <a:off x="5620946" y="4516088"/>
            <a:ext cx="2280863" cy="954107"/>
          </a:xfrm>
          <a:prstGeom prst="rect">
            <a:avLst/>
          </a:prstGeom>
          <a:noFill/>
        </p:spPr>
        <p:txBody>
          <a:bodyPr wrap="square" rtlCol="0">
            <a:spAutoFit/>
          </a:bodyPr>
          <a:lstStyle/>
          <a:p>
            <a:r>
              <a:rPr lang="en-US" sz="2800" dirty="0"/>
              <a:t>What do you think this is?</a:t>
            </a:r>
          </a:p>
        </p:txBody>
      </p:sp>
      <p:sp>
        <p:nvSpPr>
          <p:cNvPr id="7" name="Arrow: Left 6">
            <a:extLst>
              <a:ext uri="{FF2B5EF4-FFF2-40B4-BE49-F238E27FC236}">
                <a16:creationId xmlns:a16="http://schemas.microsoft.com/office/drawing/2014/main" id="{3A703CFE-2809-424E-B0EE-BBF3EDF68EB4}"/>
              </a:ext>
            </a:extLst>
          </p:cNvPr>
          <p:cNvSpPr/>
          <p:nvPr/>
        </p:nvSpPr>
        <p:spPr>
          <a:xfrm>
            <a:off x="2793589" y="4667986"/>
            <a:ext cx="2743200" cy="482555"/>
          </a:xfrm>
          <a:prstGeom prst="leftArrow">
            <a:avLst/>
          </a:prstGeom>
          <a:solidFill>
            <a:srgbClr val="FF000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45330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70FA3-ACA8-42ED-91A9-9B315058F2CE}"/>
              </a:ext>
            </a:extLst>
          </p:cNvPr>
          <p:cNvSpPr>
            <a:spLocks noGrp="1"/>
          </p:cNvSpPr>
          <p:nvPr>
            <p:ph type="title"/>
          </p:nvPr>
        </p:nvSpPr>
        <p:spPr>
          <a:xfrm>
            <a:off x="450728" y="246481"/>
            <a:ext cx="4275384" cy="1325563"/>
          </a:xfrm>
        </p:spPr>
        <p:txBody>
          <a:bodyPr>
            <a:normAutofit/>
          </a:bodyPr>
          <a:lstStyle/>
          <a:p>
            <a:r>
              <a:rPr lang="en-US" b="1" dirty="0">
                <a:effectLst>
                  <a:outerShdw blurRad="50800" dist="38100" dir="2700000" algn="tl" rotWithShape="0">
                    <a:prstClr val="black">
                      <a:alpha val="40000"/>
                    </a:prstClr>
                  </a:outerShdw>
                </a:effectLst>
              </a:rPr>
              <a:t>Creative Execution </a:t>
            </a:r>
            <a:br>
              <a:rPr lang="en-US" b="1" dirty="0">
                <a:effectLst>
                  <a:outerShdw blurRad="50800" dist="38100" dir="2700000" algn="tl" rotWithShape="0">
                    <a:prstClr val="black">
                      <a:alpha val="40000"/>
                    </a:prstClr>
                  </a:outerShdw>
                </a:effectLst>
              </a:rPr>
            </a:br>
            <a:r>
              <a:rPr lang="en-US" b="1" dirty="0">
                <a:effectLst>
                  <a:outerShdw blurRad="50800" dist="38100" dir="2700000" algn="tl" rotWithShape="0">
                    <a:prstClr val="black">
                      <a:alpha val="40000"/>
                    </a:prstClr>
                  </a:outerShdw>
                </a:effectLst>
              </a:rPr>
              <a:t>Tables 1-3</a:t>
            </a:r>
          </a:p>
        </p:txBody>
      </p:sp>
      <p:pic>
        <p:nvPicPr>
          <p:cNvPr id="5" name="Picture 4">
            <a:extLst>
              <a:ext uri="{FF2B5EF4-FFF2-40B4-BE49-F238E27FC236}">
                <a16:creationId xmlns:a16="http://schemas.microsoft.com/office/drawing/2014/main" id="{32C59A5F-04CA-4D37-A1BC-83B3FD46AFD1}"/>
              </a:ext>
            </a:extLst>
          </p:cNvPr>
          <p:cNvPicPr>
            <a:picLocks noChangeAspect="1"/>
          </p:cNvPicPr>
          <p:nvPr/>
        </p:nvPicPr>
        <p:blipFill rotWithShape="1">
          <a:blip r:embed="rId3"/>
          <a:srcRect t="29813"/>
          <a:stretch/>
        </p:blipFill>
        <p:spPr>
          <a:xfrm>
            <a:off x="5373369" y="0"/>
            <a:ext cx="7054936" cy="5948737"/>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CFE1ACD5-40BD-4E67-8847-EA9CEF8740C5}"/>
              </a:ext>
            </a:extLst>
          </p:cNvPr>
          <p:cNvPicPr>
            <a:picLocks noChangeAspect="1"/>
          </p:cNvPicPr>
          <p:nvPr/>
        </p:nvPicPr>
        <p:blipFill rotWithShape="1">
          <a:blip r:embed="rId3"/>
          <a:srcRect b="70162"/>
          <a:stretch/>
        </p:blipFill>
        <p:spPr>
          <a:xfrm>
            <a:off x="0" y="2488252"/>
            <a:ext cx="5750424" cy="20612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80788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642D8-AABE-4D37-9439-EB2BE9C2E36F}"/>
              </a:ext>
            </a:extLst>
          </p:cNvPr>
          <p:cNvSpPr>
            <a:spLocks noGrp="1"/>
          </p:cNvSpPr>
          <p:nvPr>
            <p:ph type="title"/>
          </p:nvPr>
        </p:nvSpPr>
        <p:spPr>
          <a:xfrm>
            <a:off x="551834" y="324228"/>
            <a:ext cx="4627652" cy="1325563"/>
          </a:xfrm>
          <a:effectLst>
            <a:outerShdw blurRad="50800" dist="38100" dir="2700000" algn="tl" rotWithShape="0">
              <a:prstClr val="black">
                <a:alpha val="40000"/>
              </a:prstClr>
            </a:outerShdw>
          </a:effectLst>
        </p:spPr>
        <p:txBody>
          <a:bodyPr/>
          <a:lstStyle/>
          <a:p>
            <a:r>
              <a:rPr lang="en-US" b="1" dirty="0"/>
              <a:t>Creative Execution</a:t>
            </a:r>
            <a:br>
              <a:rPr lang="en-US" b="1" dirty="0"/>
            </a:br>
            <a:r>
              <a:rPr lang="en-US" b="1" dirty="0"/>
              <a:t>Tables 4-6</a:t>
            </a:r>
          </a:p>
        </p:txBody>
      </p:sp>
      <p:pic>
        <p:nvPicPr>
          <p:cNvPr id="5" name="Picture 4">
            <a:extLst>
              <a:ext uri="{FF2B5EF4-FFF2-40B4-BE49-F238E27FC236}">
                <a16:creationId xmlns:a16="http://schemas.microsoft.com/office/drawing/2014/main" id="{6830D757-52B9-4E2B-9FEC-89AE8B6C0AF2}"/>
              </a:ext>
            </a:extLst>
          </p:cNvPr>
          <p:cNvPicPr>
            <a:picLocks noChangeAspect="1"/>
          </p:cNvPicPr>
          <p:nvPr/>
        </p:nvPicPr>
        <p:blipFill rotWithShape="1">
          <a:blip r:embed="rId2"/>
          <a:srcRect t="32509"/>
          <a:stretch/>
        </p:blipFill>
        <p:spPr>
          <a:xfrm>
            <a:off x="5282744" y="226028"/>
            <a:ext cx="7125011" cy="6030930"/>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8313C313-3BE7-413D-8FB7-6FAE4BA544E3}"/>
              </a:ext>
            </a:extLst>
          </p:cNvPr>
          <p:cNvPicPr>
            <a:picLocks noChangeAspect="1"/>
          </p:cNvPicPr>
          <p:nvPr/>
        </p:nvPicPr>
        <p:blipFill rotWithShape="1">
          <a:blip r:embed="rId2"/>
          <a:srcRect b="67491"/>
          <a:stretch/>
        </p:blipFill>
        <p:spPr>
          <a:xfrm>
            <a:off x="1" y="2122202"/>
            <a:ext cx="5731318" cy="233678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596755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66CC68C-5297-4226-B227-B9B7DA9265F7}"/>
              </a:ext>
            </a:extLst>
          </p:cNvPr>
          <p:cNvPicPr>
            <a:picLocks noChangeAspect="1"/>
          </p:cNvPicPr>
          <p:nvPr/>
        </p:nvPicPr>
        <p:blipFill rotWithShape="1">
          <a:blip r:embed="rId3"/>
          <a:srcRect b="43809"/>
          <a:stretch/>
        </p:blipFill>
        <p:spPr>
          <a:xfrm>
            <a:off x="838200" y="354851"/>
            <a:ext cx="10546884" cy="4274049"/>
          </a:xfrm>
          <a:prstGeom prst="rect">
            <a:avLst/>
          </a:prstGeom>
        </p:spPr>
      </p:pic>
      <p:sp>
        <p:nvSpPr>
          <p:cNvPr id="6" name="TextBox 5">
            <a:extLst>
              <a:ext uri="{FF2B5EF4-FFF2-40B4-BE49-F238E27FC236}">
                <a16:creationId xmlns:a16="http://schemas.microsoft.com/office/drawing/2014/main" id="{EAA5350F-14C7-430E-B704-2520F2240F45}"/>
              </a:ext>
            </a:extLst>
          </p:cNvPr>
          <p:cNvSpPr txBox="1"/>
          <p:nvPr/>
        </p:nvSpPr>
        <p:spPr>
          <a:xfrm>
            <a:off x="6819248" y="5556207"/>
            <a:ext cx="2440487" cy="1200329"/>
          </a:xfrm>
          <a:prstGeom prst="rect">
            <a:avLst/>
          </a:prstGeom>
          <a:solidFill>
            <a:schemeClr val="accent1"/>
          </a:solidFill>
          <a:ln>
            <a:solidFill>
              <a:srgbClr val="0070C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ffectLst>
                  <a:outerShdw blurRad="50800" dist="38100" dir="2700000" algn="tl" rotWithShape="0">
                    <a:prstClr val="black">
                      <a:alpha val="40000"/>
                    </a:prstClr>
                  </a:outerShdw>
                </a:effectLst>
                <a:cs typeface="Calibri"/>
              </a:rPr>
              <a:t>Same Range &amp; Target exposures.</a:t>
            </a:r>
            <a:endParaRPr lang="en-US" dirty="0">
              <a:effectLst>
                <a:outerShdw blurRad="50800" dist="38100" dir="2700000" algn="tl" rotWithShape="0">
                  <a:prstClr val="black">
                    <a:alpha val="40000"/>
                  </a:prstClr>
                </a:outerShdw>
              </a:effectLst>
            </a:endParaRPr>
          </a:p>
          <a:p>
            <a:r>
              <a:rPr lang="en-US" dirty="0">
                <a:effectLst>
                  <a:outerShdw blurRad="50800" dist="38100" dir="2700000" algn="tl" rotWithShape="0">
                    <a:prstClr val="black">
                      <a:alpha val="40000"/>
                    </a:prstClr>
                  </a:outerShdw>
                </a:effectLst>
                <a:cs typeface="Calibri"/>
              </a:rPr>
              <a:t>Auto Rifle issued more ammo.</a:t>
            </a:r>
          </a:p>
        </p:txBody>
      </p:sp>
      <p:sp>
        <p:nvSpPr>
          <p:cNvPr id="7" name="Arrow: Right 6">
            <a:extLst>
              <a:ext uri="{FF2B5EF4-FFF2-40B4-BE49-F238E27FC236}">
                <a16:creationId xmlns:a16="http://schemas.microsoft.com/office/drawing/2014/main" id="{D4A942F6-C14B-423D-8ECD-1DFE931CA89A}"/>
              </a:ext>
            </a:extLst>
          </p:cNvPr>
          <p:cNvSpPr/>
          <p:nvPr/>
        </p:nvSpPr>
        <p:spPr>
          <a:xfrm rot="-5400000">
            <a:off x="6675422" y="4829421"/>
            <a:ext cx="981205" cy="4801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5567977C-6F4D-4286-A6D8-D371E9F699D2}"/>
              </a:ext>
            </a:extLst>
          </p:cNvPr>
          <p:cNvSpPr/>
          <p:nvPr/>
        </p:nvSpPr>
        <p:spPr>
          <a:xfrm rot="-5400000">
            <a:off x="8418627" y="4829420"/>
            <a:ext cx="981205" cy="4801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6923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111C9E-91F5-4308-9007-348F6CD35737}"/>
              </a:ext>
            </a:extLst>
          </p:cNvPr>
          <p:cNvSpPr txBox="1"/>
          <p:nvPr/>
        </p:nvSpPr>
        <p:spPr>
          <a:xfrm>
            <a:off x="1232899" y="388952"/>
            <a:ext cx="9554966" cy="707886"/>
          </a:xfrm>
          <a:prstGeom prst="rect">
            <a:avLst/>
          </a:prstGeom>
          <a:noFill/>
        </p:spPr>
        <p:txBody>
          <a:bodyPr wrap="square" rtlCol="0">
            <a:spAutoFit/>
          </a:bodyPr>
          <a:lstStyle/>
          <a:p>
            <a:r>
              <a:rPr lang="en-US" sz="4000" b="1" dirty="0"/>
              <a:t>What if I fail to qualify on my first attempt?</a:t>
            </a:r>
          </a:p>
        </p:txBody>
      </p:sp>
      <p:sp>
        <p:nvSpPr>
          <p:cNvPr id="3" name="TextBox 2">
            <a:extLst>
              <a:ext uri="{FF2B5EF4-FFF2-40B4-BE49-F238E27FC236}">
                <a16:creationId xmlns:a16="http://schemas.microsoft.com/office/drawing/2014/main" id="{CEC865EC-0D5D-4737-8B08-3684A42E6B97}"/>
              </a:ext>
            </a:extLst>
          </p:cNvPr>
          <p:cNvSpPr txBox="1"/>
          <p:nvPr/>
        </p:nvSpPr>
        <p:spPr>
          <a:xfrm>
            <a:off x="809297" y="1140431"/>
            <a:ext cx="10899227" cy="3323987"/>
          </a:xfrm>
          <a:prstGeom prst="rect">
            <a:avLst/>
          </a:prstGeom>
          <a:noFill/>
        </p:spPr>
        <p:txBody>
          <a:bodyPr wrap="square" rtlCol="0">
            <a:spAutoFit/>
          </a:bodyPr>
          <a:lstStyle/>
          <a:p>
            <a:pPr marL="285750" indent="-285750">
              <a:buFont typeface="Arial" panose="020B0604020202020204" pitchFamily="34" charset="0"/>
              <a:buChar char="•"/>
            </a:pPr>
            <a:r>
              <a:rPr lang="en-US" sz="2400" dirty="0"/>
              <a:t>Retrain - </a:t>
            </a:r>
            <a:r>
              <a:rPr lang="en-US" sz="2400" b="1" dirty="0">
                <a:solidFill>
                  <a:srgbClr val="FF0000"/>
                </a:solidFill>
              </a:rPr>
              <a:t>Do NOT just refire!</a:t>
            </a:r>
            <a:endParaRPr lang="en-US" sz="2400" dirty="0">
              <a:solidFill>
                <a:srgbClr val="FF0000"/>
              </a:solidFill>
            </a:endParaRPr>
          </a:p>
          <a:p>
            <a:pPr marL="285750" indent="-285750">
              <a:buFont typeface="Arial" panose="020B0604020202020204" pitchFamily="34" charset="0"/>
              <a:buChar char="•"/>
            </a:pPr>
            <a:r>
              <a:rPr lang="en-US" sz="2400" dirty="0"/>
              <a:t>Multiple attempts can be made, but MARKSMAN Badge is the highest level awarded.</a:t>
            </a:r>
          </a:p>
          <a:p>
            <a:pPr marL="285750" indent="-285750">
              <a:buFont typeface="Arial" panose="020B0604020202020204" pitchFamily="34" charset="0"/>
              <a:buChar char="•"/>
            </a:pPr>
            <a:r>
              <a:rPr lang="en-US" sz="2400" dirty="0"/>
              <a:t>May attempt to re-qualify above MARKSMAN Badge after 45 days.</a:t>
            </a:r>
          </a:p>
          <a:p>
            <a:pPr marL="285750" indent="-285750">
              <a:buFont typeface="Arial" panose="020B0604020202020204" pitchFamily="34" charset="0"/>
              <a:buChar char="•"/>
            </a:pPr>
            <a:r>
              <a:rPr lang="en-US" sz="2400" dirty="0"/>
              <a:t>DA Photo and Promotion points limited to MARKSMAN Badge</a:t>
            </a:r>
          </a:p>
          <a:p>
            <a:pPr marL="285750" indent="-285750">
              <a:buFont typeface="Arial" panose="020B0604020202020204" pitchFamily="34" charset="0"/>
              <a:buChar char="•"/>
            </a:pPr>
            <a:endParaRPr lang="en-US" sz="2400" dirty="0"/>
          </a:p>
          <a:p>
            <a:r>
              <a:rPr lang="en-US" sz="2400" dirty="0"/>
              <a:t>Why? “This provides a better commander assessment on the overall proficiency of their Soldier's and effectiveness of past Unit Training Plans.”  TC 3-20.40 Para 1-75</a:t>
            </a:r>
          </a:p>
          <a:p>
            <a:pPr marL="285750" indent="-285750">
              <a:buFont typeface="Arial" panose="020B0604020202020204" pitchFamily="34" charset="0"/>
              <a:buChar char="•"/>
            </a:pPr>
            <a:endParaRPr lang="en-US" dirty="0"/>
          </a:p>
        </p:txBody>
      </p:sp>
      <p:pic>
        <p:nvPicPr>
          <p:cNvPr id="1026" name="Picture 2" descr="Image result for army marksmanship badges">
            <a:extLst>
              <a:ext uri="{FF2B5EF4-FFF2-40B4-BE49-F238E27FC236}">
                <a16:creationId xmlns:a16="http://schemas.microsoft.com/office/drawing/2014/main" id="{81A2DBB6-8785-4A92-8BA7-A117EA9957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6100"/>
          <a:stretch/>
        </p:blipFill>
        <p:spPr bwMode="auto">
          <a:xfrm>
            <a:off x="7716382" y="4651625"/>
            <a:ext cx="3709543"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507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9C0B1-6D44-43BE-89C4-D17CF6E3F5B0}"/>
              </a:ext>
            </a:extLst>
          </p:cNvPr>
          <p:cNvSpPr>
            <a:spLocks noGrp="1"/>
          </p:cNvSpPr>
          <p:nvPr>
            <p:ph type="title"/>
          </p:nvPr>
        </p:nvSpPr>
        <p:spPr>
          <a:xfrm>
            <a:off x="1510534" y="-13895"/>
            <a:ext cx="9392828" cy="1325563"/>
          </a:xfrm>
        </p:spPr>
        <p:txBody>
          <a:bodyPr/>
          <a:lstStyle/>
          <a:p>
            <a:r>
              <a:rPr lang="en-US" b="1" dirty="0"/>
              <a:t>What if I have a Malfunction during Qual?</a:t>
            </a:r>
          </a:p>
        </p:txBody>
      </p:sp>
      <p:sp>
        <p:nvSpPr>
          <p:cNvPr id="6" name="Diamond 5">
            <a:extLst>
              <a:ext uri="{FF2B5EF4-FFF2-40B4-BE49-F238E27FC236}">
                <a16:creationId xmlns:a16="http://schemas.microsoft.com/office/drawing/2014/main" id="{A0886537-DAE9-4649-826E-28D06DF8B776}"/>
              </a:ext>
            </a:extLst>
          </p:cNvPr>
          <p:cNvSpPr/>
          <p:nvPr/>
        </p:nvSpPr>
        <p:spPr>
          <a:xfrm>
            <a:off x="19132" y="1445535"/>
            <a:ext cx="1772156" cy="162158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Weapons Malfunction?</a:t>
            </a:r>
          </a:p>
        </p:txBody>
      </p:sp>
      <p:sp>
        <p:nvSpPr>
          <p:cNvPr id="7" name="Rectangle 6">
            <a:extLst>
              <a:ext uri="{FF2B5EF4-FFF2-40B4-BE49-F238E27FC236}">
                <a16:creationId xmlns:a16="http://schemas.microsoft.com/office/drawing/2014/main" id="{0540021E-9B02-44D6-B83A-DB92729EBC2A}"/>
              </a:ext>
            </a:extLst>
          </p:cNvPr>
          <p:cNvSpPr/>
          <p:nvPr/>
        </p:nvSpPr>
        <p:spPr>
          <a:xfrm>
            <a:off x="3310576" y="4749952"/>
            <a:ext cx="2343807" cy="10720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Continue Firing</a:t>
            </a:r>
          </a:p>
        </p:txBody>
      </p:sp>
      <p:sp>
        <p:nvSpPr>
          <p:cNvPr id="9" name="Rectangle 8">
            <a:extLst>
              <a:ext uri="{FF2B5EF4-FFF2-40B4-BE49-F238E27FC236}">
                <a16:creationId xmlns:a16="http://schemas.microsoft.com/office/drawing/2014/main" id="{83EF4D2B-FC27-422A-A2AD-2DE1A9E164BD}"/>
              </a:ext>
            </a:extLst>
          </p:cNvPr>
          <p:cNvSpPr/>
          <p:nvPr/>
        </p:nvSpPr>
        <p:spPr>
          <a:xfrm>
            <a:off x="2462633" y="1720300"/>
            <a:ext cx="1233804" cy="10720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Immediate Action</a:t>
            </a:r>
          </a:p>
        </p:txBody>
      </p:sp>
      <p:sp>
        <p:nvSpPr>
          <p:cNvPr id="10" name="Diamond 9">
            <a:extLst>
              <a:ext uri="{FF2B5EF4-FFF2-40B4-BE49-F238E27FC236}">
                <a16:creationId xmlns:a16="http://schemas.microsoft.com/office/drawing/2014/main" id="{F6B5FE39-2FD0-4B27-BE16-43E87D5AEE74}"/>
              </a:ext>
            </a:extLst>
          </p:cNvPr>
          <p:cNvSpPr/>
          <p:nvPr/>
        </p:nvSpPr>
        <p:spPr>
          <a:xfrm>
            <a:off x="3966698" y="1728510"/>
            <a:ext cx="1282368" cy="107205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Fixed?</a:t>
            </a:r>
          </a:p>
        </p:txBody>
      </p:sp>
      <p:sp>
        <p:nvSpPr>
          <p:cNvPr id="11" name="Rectangle 10">
            <a:extLst>
              <a:ext uri="{FF2B5EF4-FFF2-40B4-BE49-F238E27FC236}">
                <a16:creationId xmlns:a16="http://schemas.microsoft.com/office/drawing/2014/main" id="{480E8F95-19F8-4625-9B04-414C660C2050}"/>
              </a:ext>
            </a:extLst>
          </p:cNvPr>
          <p:cNvSpPr/>
          <p:nvPr/>
        </p:nvSpPr>
        <p:spPr>
          <a:xfrm>
            <a:off x="5875403" y="1725487"/>
            <a:ext cx="1147722" cy="10720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Remedial Action</a:t>
            </a:r>
          </a:p>
        </p:txBody>
      </p:sp>
      <p:cxnSp>
        <p:nvCxnSpPr>
          <p:cNvPr id="13" name="Straight Arrow Connector 12">
            <a:extLst>
              <a:ext uri="{FF2B5EF4-FFF2-40B4-BE49-F238E27FC236}">
                <a16:creationId xmlns:a16="http://schemas.microsoft.com/office/drawing/2014/main" id="{2E45B1FC-0204-42A5-B603-88B94E6232BB}"/>
              </a:ext>
            </a:extLst>
          </p:cNvPr>
          <p:cNvCxnSpPr>
            <a:cxnSpLocks/>
            <a:stCxn id="6" idx="3"/>
            <a:endCxn id="9" idx="1"/>
          </p:cNvCxnSpPr>
          <p:nvPr/>
        </p:nvCxnSpPr>
        <p:spPr>
          <a:xfrm>
            <a:off x="1791288" y="2256327"/>
            <a:ext cx="671345" cy="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7E3C2614-F705-4406-A243-1598CF6764A5}"/>
              </a:ext>
            </a:extLst>
          </p:cNvPr>
          <p:cNvCxnSpPr>
            <a:cxnSpLocks/>
            <a:stCxn id="9" idx="3"/>
            <a:endCxn id="10" idx="1"/>
          </p:cNvCxnSpPr>
          <p:nvPr/>
        </p:nvCxnSpPr>
        <p:spPr>
          <a:xfrm>
            <a:off x="3696437" y="2256328"/>
            <a:ext cx="270261" cy="821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56FE3928-E8F3-4094-B8AC-2E0B6AB0E1C1}"/>
              </a:ext>
            </a:extLst>
          </p:cNvPr>
          <p:cNvCxnSpPr>
            <a:cxnSpLocks/>
            <a:stCxn id="10" idx="3"/>
            <a:endCxn id="11" idx="1"/>
          </p:cNvCxnSpPr>
          <p:nvPr/>
        </p:nvCxnSpPr>
        <p:spPr>
          <a:xfrm flipV="1">
            <a:off x="5249066" y="2261515"/>
            <a:ext cx="626337" cy="302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3" name="Diamond 32">
            <a:extLst>
              <a:ext uri="{FF2B5EF4-FFF2-40B4-BE49-F238E27FC236}">
                <a16:creationId xmlns:a16="http://schemas.microsoft.com/office/drawing/2014/main" id="{7C3B0F0E-84AD-4978-8741-EA01CAD7E5FD}"/>
              </a:ext>
            </a:extLst>
          </p:cNvPr>
          <p:cNvSpPr/>
          <p:nvPr/>
        </p:nvSpPr>
        <p:spPr>
          <a:xfrm>
            <a:off x="7189260" y="1732111"/>
            <a:ext cx="1280160" cy="1069848"/>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Fixed?</a:t>
            </a:r>
          </a:p>
        </p:txBody>
      </p:sp>
      <p:cxnSp>
        <p:nvCxnSpPr>
          <p:cNvPr id="34" name="Straight Arrow Connector 33">
            <a:extLst>
              <a:ext uri="{FF2B5EF4-FFF2-40B4-BE49-F238E27FC236}">
                <a16:creationId xmlns:a16="http://schemas.microsoft.com/office/drawing/2014/main" id="{76555D32-DA2F-4401-8D7F-37D56B179D9D}"/>
              </a:ext>
            </a:extLst>
          </p:cNvPr>
          <p:cNvCxnSpPr>
            <a:cxnSpLocks/>
            <a:stCxn id="6" idx="2"/>
            <a:endCxn id="7" idx="0"/>
          </p:cNvCxnSpPr>
          <p:nvPr/>
        </p:nvCxnSpPr>
        <p:spPr>
          <a:xfrm>
            <a:off x="905210" y="3067118"/>
            <a:ext cx="3577270" cy="168283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B6E81795-DFDB-4FA8-88B9-58B14C4E506F}"/>
              </a:ext>
            </a:extLst>
          </p:cNvPr>
          <p:cNvCxnSpPr>
            <a:cxnSpLocks/>
            <a:stCxn id="10" idx="2"/>
            <a:endCxn id="7" idx="0"/>
          </p:cNvCxnSpPr>
          <p:nvPr/>
        </p:nvCxnSpPr>
        <p:spPr>
          <a:xfrm flipH="1">
            <a:off x="4482480" y="2800566"/>
            <a:ext cx="125402" cy="194938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0FF2786C-948A-495B-88D7-009CC6C34136}"/>
              </a:ext>
            </a:extLst>
          </p:cNvPr>
          <p:cNvCxnSpPr>
            <a:cxnSpLocks/>
            <a:stCxn id="33" idx="2"/>
            <a:endCxn id="7" idx="0"/>
          </p:cNvCxnSpPr>
          <p:nvPr/>
        </p:nvCxnSpPr>
        <p:spPr>
          <a:xfrm flipH="1">
            <a:off x="4482480" y="2801959"/>
            <a:ext cx="3346860" cy="194799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912D7C53-8EB3-42BE-9513-7493F68F2F89}"/>
              </a:ext>
            </a:extLst>
          </p:cNvPr>
          <p:cNvCxnSpPr>
            <a:cxnSpLocks/>
            <a:stCxn id="11" idx="3"/>
            <a:endCxn id="33" idx="1"/>
          </p:cNvCxnSpPr>
          <p:nvPr/>
        </p:nvCxnSpPr>
        <p:spPr>
          <a:xfrm>
            <a:off x="7023125" y="2261515"/>
            <a:ext cx="166135" cy="552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6" name="Diamond 55">
            <a:extLst>
              <a:ext uri="{FF2B5EF4-FFF2-40B4-BE49-F238E27FC236}">
                <a16:creationId xmlns:a16="http://schemas.microsoft.com/office/drawing/2014/main" id="{5F20D918-1D86-48CF-9F26-47E82FA86D16}"/>
              </a:ext>
            </a:extLst>
          </p:cNvPr>
          <p:cNvSpPr/>
          <p:nvPr/>
        </p:nvSpPr>
        <p:spPr>
          <a:xfrm>
            <a:off x="9316422" y="1200734"/>
            <a:ext cx="2617666" cy="2117041"/>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Weapon Needs Replacement/ Repair?</a:t>
            </a:r>
          </a:p>
        </p:txBody>
      </p:sp>
      <p:sp>
        <p:nvSpPr>
          <p:cNvPr id="68" name="Rectangle 67">
            <a:extLst>
              <a:ext uri="{FF2B5EF4-FFF2-40B4-BE49-F238E27FC236}">
                <a16:creationId xmlns:a16="http://schemas.microsoft.com/office/drawing/2014/main" id="{6C63F312-AB9D-4AC4-A0E9-FC6C517C0E24}"/>
              </a:ext>
            </a:extLst>
          </p:cNvPr>
          <p:cNvSpPr/>
          <p:nvPr/>
        </p:nvSpPr>
        <p:spPr>
          <a:xfrm>
            <a:off x="7449133" y="4747745"/>
            <a:ext cx="2069948" cy="10720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OIC Grants Refire</a:t>
            </a:r>
          </a:p>
        </p:txBody>
      </p:sp>
      <p:cxnSp>
        <p:nvCxnSpPr>
          <p:cNvPr id="69" name="Straight Arrow Connector 68">
            <a:extLst>
              <a:ext uri="{FF2B5EF4-FFF2-40B4-BE49-F238E27FC236}">
                <a16:creationId xmlns:a16="http://schemas.microsoft.com/office/drawing/2014/main" id="{34C3ABDB-3228-40BA-91D8-C40DFE536CCA}"/>
              </a:ext>
            </a:extLst>
          </p:cNvPr>
          <p:cNvCxnSpPr>
            <a:cxnSpLocks/>
            <a:stCxn id="33" idx="3"/>
            <a:endCxn id="56" idx="1"/>
          </p:cNvCxnSpPr>
          <p:nvPr/>
        </p:nvCxnSpPr>
        <p:spPr>
          <a:xfrm flipV="1">
            <a:off x="8469420" y="2259255"/>
            <a:ext cx="847002" cy="778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72" name="Straight Arrow Connector 71">
            <a:extLst>
              <a:ext uri="{FF2B5EF4-FFF2-40B4-BE49-F238E27FC236}">
                <a16:creationId xmlns:a16="http://schemas.microsoft.com/office/drawing/2014/main" id="{B33B1A62-B4C8-498A-841C-ABEA7B964B48}"/>
              </a:ext>
            </a:extLst>
          </p:cNvPr>
          <p:cNvCxnSpPr>
            <a:cxnSpLocks/>
            <a:stCxn id="56" idx="2"/>
            <a:endCxn id="68" idx="0"/>
          </p:cNvCxnSpPr>
          <p:nvPr/>
        </p:nvCxnSpPr>
        <p:spPr>
          <a:xfrm flipH="1">
            <a:off x="8484107" y="3317775"/>
            <a:ext cx="2141148" cy="142997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89" name="Oval 88">
            <a:extLst>
              <a:ext uri="{FF2B5EF4-FFF2-40B4-BE49-F238E27FC236}">
                <a16:creationId xmlns:a16="http://schemas.microsoft.com/office/drawing/2014/main" id="{CF5E617A-D030-4A47-83D5-C662E0EA3A2C}"/>
              </a:ext>
            </a:extLst>
          </p:cNvPr>
          <p:cNvSpPr/>
          <p:nvPr/>
        </p:nvSpPr>
        <p:spPr>
          <a:xfrm>
            <a:off x="1772904" y="2089653"/>
            <a:ext cx="484632" cy="348744"/>
          </a:xfrm>
          <a:prstGeom prst="ellipse">
            <a:avLst/>
          </a:prstGeom>
          <a:solidFill>
            <a:schemeClr val="accent6">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Yes</a:t>
            </a:r>
          </a:p>
        </p:txBody>
      </p:sp>
      <p:sp>
        <p:nvSpPr>
          <p:cNvPr id="97" name="Oval 96">
            <a:extLst>
              <a:ext uri="{FF2B5EF4-FFF2-40B4-BE49-F238E27FC236}">
                <a16:creationId xmlns:a16="http://schemas.microsoft.com/office/drawing/2014/main" id="{62DE7A6B-12B3-4CFE-A55B-1FA7F236B0B1}"/>
              </a:ext>
            </a:extLst>
          </p:cNvPr>
          <p:cNvSpPr/>
          <p:nvPr/>
        </p:nvSpPr>
        <p:spPr>
          <a:xfrm>
            <a:off x="1988496" y="3523152"/>
            <a:ext cx="484632" cy="348744"/>
          </a:xfrm>
          <a:prstGeom prst="ellipse">
            <a:avLst/>
          </a:prstGeom>
          <a:solidFill>
            <a:srgbClr val="C0000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No</a:t>
            </a:r>
          </a:p>
        </p:txBody>
      </p:sp>
      <p:sp>
        <p:nvSpPr>
          <p:cNvPr id="101" name="Oval 100">
            <a:extLst>
              <a:ext uri="{FF2B5EF4-FFF2-40B4-BE49-F238E27FC236}">
                <a16:creationId xmlns:a16="http://schemas.microsoft.com/office/drawing/2014/main" id="{A4CEFBC7-E091-43E7-96F9-DEBA143C8DB8}"/>
              </a:ext>
            </a:extLst>
          </p:cNvPr>
          <p:cNvSpPr/>
          <p:nvPr/>
        </p:nvSpPr>
        <p:spPr>
          <a:xfrm>
            <a:off x="8456225" y="2092368"/>
            <a:ext cx="484632" cy="348744"/>
          </a:xfrm>
          <a:prstGeom prst="ellipse">
            <a:avLst/>
          </a:prstGeom>
          <a:solidFill>
            <a:srgbClr val="C0000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No</a:t>
            </a:r>
          </a:p>
        </p:txBody>
      </p:sp>
      <p:sp>
        <p:nvSpPr>
          <p:cNvPr id="102" name="Oval 101">
            <a:extLst>
              <a:ext uri="{FF2B5EF4-FFF2-40B4-BE49-F238E27FC236}">
                <a16:creationId xmlns:a16="http://schemas.microsoft.com/office/drawing/2014/main" id="{C06E21C5-9A20-4847-B273-A163C2D1A33E}"/>
              </a:ext>
            </a:extLst>
          </p:cNvPr>
          <p:cNvSpPr/>
          <p:nvPr/>
        </p:nvSpPr>
        <p:spPr>
          <a:xfrm>
            <a:off x="5217801" y="2085712"/>
            <a:ext cx="484632" cy="348744"/>
          </a:xfrm>
          <a:prstGeom prst="ellipse">
            <a:avLst/>
          </a:prstGeom>
          <a:solidFill>
            <a:srgbClr val="C0000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No</a:t>
            </a:r>
          </a:p>
        </p:txBody>
      </p:sp>
      <p:sp>
        <p:nvSpPr>
          <p:cNvPr id="103" name="Oval 102">
            <a:extLst>
              <a:ext uri="{FF2B5EF4-FFF2-40B4-BE49-F238E27FC236}">
                <a16:creationId xmlns:a16="http://schemas.microsoft.com/office/drawing/2014/main" id="{211D08A3-5EC8-4F51-8564-393A8A5B4C2E}"/>
              </a:ext>
            </a:extLst>
          </p:cNvPr>
          <p:cNvSpPr/>
          <p:nvPr/>
        </p:nvSpPr>
        <p:spPr>
          <a:xfrm>
            <a:off x="4314721" y="3524298"/>
            <a:ext cx="484632" cy="348744"/>
          </a:xfrm>
          <a:prstGeom prst="ellipse">
            <a:avLst/>
          </a:prstGeom>
          <a:solidFill>
            <a:schemeClr val="accent6">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Yes</a:t>
            </a:r>
          </a:p>
        </p:txBody>
      </p:sp>
      <p:sp>
        <p:nvSpPr>
          <p:cNvPr id="104" name="Oval 103">
            <a:extLst>
              <a:ext uri="{FF2B5EF4-FFF2-40B4-BE49-F238E27FC236}">
                <a16:creationId xmlns:a16="http://schemas.microsoft.com/office/drawing/2014/main" id="{403ED2F3-BA2E-45F0-9C20-879E48AA87D0}"/>
              </a:ext>
            </a:extLst>
          </p:cNvPr>
          <p:cNvSpPr/>
          <p:nvPr/>
        </p:nvSpPr>
        <p:spPr>
          <a:xfrm>
            <a:off x="6014604" y="3518646"/>
            <a:ext cx="484632" cy="348744"/>
          </a:xfrm>
          <a:prstGeom prst="ellipse">
            <a:avLst/>
          </a:prstGeom>
          <a:solidFill>
            <a:schemeClr val="accent6">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Yes</a:t>
            </a:r>
          </a:p>
        </p:txBody>
      </p:sp>
      <p:sp>
        <p:nvSpPr>
          <p:cNvPr id="105" name="Oval 104">
            <a:extLst>
              <a:ext uri="{FF2B5EF4-FFF2-40B4-BE49-F238E27FC236}">
                <a16:creationId xmlns:a16="http://schemas.microsoft.com/office/drawing/2014/main" id="{8C5D030E-AC4D-4CE3-9AF8-160472E24E8D}"/>
              </a:ext>
            </a:extLst>
          </p:cNvPr>
          <p:cNvSpPr/>
          <p:nvPr/>
        </p:nvSpPr>
        <p:spPr>
          <a:xfrm>
            <a:off x="9736077" y="3530305"/>
            <a:ext cx="484632" cy="348744"/>
          </a:xfrm>
          <a:prstGeom prst="ellipse">
            <a:avLst/>
          </a:prstGeom>
          <a:solidFill>
            <a:schemeClr val="accent6">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Yes</a:t>
            </a:r>
          </a:p>
        </p:txBody>
      </p:sp>
      <p:sp>
        <p:nvSpPr>
          <p:cNvPr id="112" name="Rectangle 111">
            <a:extLst>
              <a:ext uri="{FF2B5EF4-FFF2-40B4-BE49-F238E27FC236}">
                <a16:creationId xmlns:a16="http://schemas.microsoft.com/office/drawing/2014/main" id="{B28A093C-D11B-4343-8D8E-FC9CCC82DC64}"/>
              </a:ext>
            </a:extLst>
          </p:cNvPr>
          <p:cNvSpPr/>
          <p:nvPr/>
        </p:nvSpPr>
        <p:spPr>
          <a:xfrm>
            <a:off x="9898989" y="4750676"/>
            <a:ext cx="2212349" cy="10691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Soldier accepts score. Potential Qual Failure.</a:t>
            </a:r>
          </a:p>
        </p:txBody>
      </p:sp>
      <p:cxnSp>
        <p:nvCxnSpPr>
          <p:cNvPr id="113" name="Straight Arrow Connector 112">
            <a:extLst>
              <a:ext uri="{FF2B5EF4-FFF2-40B4-BE49-F238E27FC236}">
                <a16:creationId xmlns:a16="http://schemas.microsoft.com/office/drawing/2014/main" id="{1FE71AA6-49C6-430A-9B81-D0895EACD290}"/>
              </a:ext>
            </a:extLst>
          </p:cNvPr>
          <p:cNvCxnSpPr>
            <a:cxnSpLocks/>
            <a:stCxn id="56" idx="2"/>
            <a:endCxn id="112" idx="0"/>
          </p:cNvCxnSpPr>
          <p:nvPr/>
        </p:nvCxnSpPr>
        <p:spPr>
          <a:xfrm>
            <a:off x="10625255" y="3317775"/>
            <a:ext cx="379909" cy="143290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16" name="Oval 115">
            <a:extLst>
              <a:ext uri="{FF2B5EF4-FFF2-40B4-BE49-F238E27FC236}">
                <a16:creationId xmlns:a16="http://schemas.microsoft.com/office/drawing/2014/main" id="{0092B8E3-2A30-4112-959A-EA948253C972}"/>
              </a:ext>
            </a:extLst>
          </p:cNvPr>
          <p:cNvSpPr/>
          <p:nvPr/>
        </p:nvSpPr>
        <p:spPr>
          <a:xfrm>
            <a:off x="10520532" y="3530305"/>
            <a:ext cx="484632" cy="348744"/>
          </a:xfrm>
          <a:prstGeom prst="ellipse">
            <a:avLst/>
          </a:prstGeom>
          <a:solidFill>
            <a:srgbClr val="C0000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No</a:t>
            </a:r>
          </a:p>
        </p:txBody>
      </p:sp>
      <p:sp>
        <p:nvSpPr>
          <p:cNvPr id="121" name="TextBox 120">
            <a:extLst>
              <a:ext uri="{FF2B5EF4-FFF2-40B4-BE49-F238E27FC236}">
                <a16:creationId xmlns:a16="http://schemas.microsoft.com/office/drawing/2014/main" id="{CC1A4272-B6F0-4107-805D-3B751BF73B90}"/>
              </a:ext>
            </a:extLst>
          </p:cNvPr>
          <p:cNvSpPr txBox="1"/>
          <p:nvPr/>
        </p:nvSpPr>
        <p:spPr>
          <a:xfrm>
            <a:off x="464033" y="6171700"/>
            <a:ext cx="10866119" cy="646331"/>
          </a:xfrm>
          <a:prstGeom prst="rect">
            <a:avLst/>
          </a:prstGeom>
          <a:noFill/>
        </p:spPr>
        <p:txBody>
          <a:bodyPr wrap="square" rtlCol="0">
            <a:spAutoFit/>
          </a:bodyPr>
          <a:lstStyle/>
          <a:p>
            <a:pPr algn="ctr"/>
            <a:r>
              <a:rPr lang="en-US" b="1" dirty="0"/>
              <a:t>It is critical the soldier understands the importance of maintaining their weapon, magazine, and other equipment to the highest standard. – TC 3-20.0 Para 4-87</a:t>
            </a:r>
          </a:p>
        </p:txBody>
      </p:sp>
    </p:spTree>
    <p:extLst>
      <p:ext uri="{BB962C8B-B14F-4D97-AF65-F5344CB8AC3E}">
        <p14:creationId xmlns:p14="http://schemas.microsoft.com/office/powerpoint/2010/main" val="9907324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31097-1E13-4184-9A85-9C27731F931E}"/>
              </a:ext>
            </a:extLst>
          </p:cNvPr>
          <p:cNvSpPr>
            <a:spLocks noGrp="1"/>
          </p:cNvSpPr>
          <p:nvPr>
            <p:ph type="title"/>
          </p:nvPr>
        </p:nvSpPr>
        <p:spPr/>
        <p:txBody>
          <a:bodyPr/>
          <a:lstStyle/>
          <a:p>
            <a:r>
              <a:rPr lang="en-US" b="1" dirty="0"/>
              <a:t>Additional Notes on Malfunctions</a:t>
            </a:r>
          </a:p>
        </p:txBody>
      </p:sp>
      <p:sp>
        <p:nvSpPr>
          <p:cNvPr id="3" name="Content Placeholder 2">
            <a:extLst>
              <a:ext uri="{FF2B5EF4-FFF2-40B4-BE49-F238E27FC236}">
                <a16:creationId xmlns:a16="http://schemas.microsoft.com/office/drawing/2014/main" id="{17A0EA5F-A6B7-4E3C-8F72-EBEBB28F4131}"/>
              </a:ext>
            </a:extLst>
          </p:cNvPr>
          <p:cNvSpPr>
            <a:spLocks noGrp="1"/>
          </p:cNvSpPr>
          <p:nvPr>
            <p:ph idx="1"/>
          </p:nvPr>
        </p:nvSpPr>
        <p:spPr>
          <a:xfrm>
            <a:off x="838200" y="1825625"/>
            <a:ext cx="10515600" cy="3208712"/>
          </a:xfrm>
        </p:spPr>
        <p:txBody>
          <a:bodyPr/>
          <a:lstStyle/>
          <a:p>
            <a:r>
              <a:rPr lang="en-US" dirty="0"/>
              <a:t>Target failure – OIC may grant a refire. Soldier must redo entire qual course of fire.</a:t>
            </a:r>
          </a:p>
          <a:p>
            <a:r>
              <a:rPr lang="en-US" dirty="0"/>
              <a:t>Non-Mission Capable (NMC) Weapon – Determined by OIC directed inspection. Verified fault according to Technical Manual. Not due to fault of the Soldier. Requires armor support or higher. </a:t>
            </a:r>
          </a:p>
          <a:p>
            <a:r>
              <a:rPr lang="en-US" dirty="0"/>
              <a:t>If Soldier requires new weapon, they must group, zero, and confirm at distance before re-attempting qualification.</a:t>
            </a:r>
          </a:p>
          <a:p>
            <a:endParaRPr lang="en-US" dirty="0"/>
          </a:p>
          <a:p>
            <a:endParaRPr lang="en-US" dirty="0"/>
          </a:p>
        </p:txBody>
      </p:sp>
    </p:spTree>
    <p:extLst>
      <p:ext uri="{BB962C8B-B14F-4D97-AF65-F5344CB8AC3E}">
        <p14:creationId xmlns:p14="http://schemas.microsoft.com/office/powerpoint/2010/main" val="40221704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354970-7EDC-4AD0-ABC7-D89B75A86D30}"/>
              </a:ext>
            </a:extLst>
          </p:cNvPr>
          <p:cNvSpPr>
            <a:spLocks noGrp="1"/>
          </p:cNvSpPr>
          <p:nvPr>
            <p:ph idx="1"/>
          </p:nvPr>
        </p:nvSpPr>
        <p:spPr>
          <a:xfrm>
            <a:off x="4204699" y="3016352"/>
            <a:ext cx="7469313" cy="1699486"/>
          </a:xfrm>
        </p:spPr>
        <p:txBody>
          <a:bodyPr/>
          <a:lstStyle/>
          <a:p>
            <a:r>
              <a:rPr lang="en-US" dirty="0"/>
              <a:t>Must be authorized by 1</a:t>
            </a:r>
            <a:r>
              <a:rPr lang="en-US" baseline="30000" dirty="0"/>
              <a:t>st</a:t>
            </a:r>
            <a:r>
              <a:rPr lang="en-US" dirty="0"/>
              <a:t> General Officer.</a:t>
            </a:r>
          </a:p>
          <a:p>
            <a:r>
              <a:rPr lang="en-US" dirty="0"/>
              <a:t>Only extends previous qualification.</a:t>
            </a:r>
          </a:p>
          <a:p>
            <a:r>
              <a:rPr lang="en-US" dirty="0"/>
              <a:t>Can only be used once in a 24 month period.</a:t>
            </a:r>
          </a:p>
          <a:p>
            <a:endParaRPr lang="en-US" dirty="0"/>
          </a:p>
          <a:p>
            <a:endParaRPr lang="en-US" dirty="0"/>
          </a:p>
        </p:txBody>
      </p:sp>
      <p:pic>
        <p:nvPicPr>
          <p:cNvPr id="3074" name="Picture 2" descr="DOD - M16-A1 - 25 Meter Alt Course C Target - Box of 250">
            <a:extLst>
              <a:ext uri="{FF2B5EF4-FFF2-40B4-BE49-F238E27FC236}">
                <a16:creationId xmlns:a16="http://schemas.microsoft.com/office/drawing/2014/main" id="{B0F9200C-1082-4B38-8A9E-C613B2EBDB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654" y="2025322"/>
            <a:ext cx="3657600" cy="4648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9615C21-56D1-4263-ACE2-B3EBA3BE1353}"/>
              </a:ext>
            </a:extLst>
          </p:cNvPr>
          <p:cNvSpPr txBox="1"/>
          <p:nvPr/>
        </p:nvSpPr>
        <p:spPr>
          <a:xfrm>
            <a:off x="2305692" y="579127"/>
            <a:ext cx="6402513" cy="646331"/>
          </a:xfrm>
          <a:prstGeom prst="rect">
            <a:avLst/>
          </a:prstGeom>
          <a:noFill/>
        </p:spPr>
        <p:txBody>
          <a:bodyPr wrap="square" rtlCol="0">
            <a:spAutoFit/>
          </a:bodyPr>
          <a:lstStyle/>
          <a:p>
            <a:r>
              <a:rPr lang="en-US" sz="3600" b="1" dirty="0"/>
              <a:t>Can’t we just do the ALT-C Qual?</a:t>
            </a:r>
          </a:p>
        </p:txBody>
      </p:sp>
      <p:sp>
        <p:nvSpPr>
          <p:cNvPr id="4" name="TextBox 3">
            <a:extLst>
              <a:ext uri="{FF2B5EF4-FFF2-40B4-BE49-F238E27FC236}">
                <a16:creationId xmlns:a16="http://schemas.microsoft.com/office/drawing/2014/main" id="{D5BC1F80-8849-4543-A4B6-2B4BF060DD21}"/>
              </a:ext>
            </a:extLst>
          </p:cNvPr>
          <p:cNvSpPr txBox="1"/>
          <p:nvPr/>
        </p:nvSpPr>
        <p:spPr>
          <a:xfrm>
            <a:off x="5506949" y="6315566"/>
            <a:ext cx="4140486" cy="369332"/>
          </a:xfrm>
          <a:prstGeom prst="rect">
            <a:avLst/>
          </a:prstGeom>
          <a:noFill/>
        </p:spPr>
        <p:txBody>
          <a:bodyPr wrap="square" rtlCol="0">
            <a:spAutoFit/>
          </a:bodyPr>
          <a:lstStyle/>
          <a:p>
            <a:r>
              <a:rPr lang="en-US" dirty="0"/>
              <a:t>See 3-20.40 Table 1-77 for more details.</a:t>
            </a:r>
          </a:p>
        </p:txBody>
      </p:sp>
    </p:spTree>
    <p:extLst>
      <p:ext uri="{BB962C8B-B14F-4D97-AF65-F5344CB8AC3E}">
        <p14:creationId xmlns:p14="http://schemas.microsoft.com/office/powerpoint/2010/main" val="31146249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758B8A-62C6-4BD9-9CBC-847AF5CD02E1}"/>
              </a:ext>
            </a:extLst>
          </p:cNvPr>
          <p:cNvSpPr>
            <a:spLocks noGrp="1"/>
          </p:cNvSpPr>
          <p:nvPr>
            <p:ph idx="1"/>
          </p:nvPr>
        </p:nvSpPr>
        <p:spPr>
          <a:xfrm>
            <a:off x="468966" y="130506"/>
            <a:ext cx="11527604" cy="658569"/>
          </a:xfrm>
        </p:spPr>
        <p:txBody>
          <a:bodyPr vert="horz" lIns="91440" tIns="45720" rIns="91440" bIns="45720" rtlCol="0" anchor="t">
            <a:normAutofit fontScale="92500"/>
          </a:bodyPr>
          <a:lstStyle/>
          <a:p>
            <a:pPr marL="0" indent="0">
              <a:buNone/>
            </a:pPr>
            <a:r>
              <a:rPr lang="en-US" b="1" dirty="0"/>
              <a:t>TC 3-20.0  Chapter 2 – Month by month example checklists of what to complete</a:t>
            </a:r>
          </a:p>
          <a:p>
            <a:endParaRPr lang="en-US" dirty="0"/>
          </a:p>
        </p:txBody>
      </p:sp>
      <p:pic>
        <p:nvPicPr>
          <p:cNvPr id="4" name="Picture 4">
            <a:extLst>
              <a:ext uri="{FF2B5EF4-FFF2-40B4-BE49-F238E27FC236}">
                <a16:creationId xmlns:a16="http://schemas.microsoft.com/office/drawing/2014/main" id="{541294E8-C8EC-4F9A-AD63-26A5745546A2}"/>
              </a:ext>
            </a:extLst>
          </p:cNvPr>
          <p:cNvPicPr>
            <a:picLocks noChangeAspect="1"/>
          </p:cNvPicPr>
          <p:nvPr/>
        </p:nvPicPr>
        <p:blipFill>
          <a:blip r:embed="rId2"/>
          <a:stretch>
            <a:fillRect/>
          </a:stretch>
        </p:blipFill>
        <p:spPr>
          <a:xfrm>
            <a:off x="1793631" y="2135899"/>
            <a:ext cx="8555892" cy="4403280"/>
          </a:xfrm>
          <a:prstGeom prst="rect">
            <a:avLst/>
          </a:prstGeom>
        </p:spPr>
      </p:pic>
      <p:pic>
        <p:nvPicPr>
          <p:cNvPr id="6" name="Picture 6">
            <a:extLst>
              <a:ext uri="{FF2B5EF4-FFF2-40B4-BE49-F238E27FC236}">
                <a16:creationId xmlns:a16="http://schemas.microsoft.com/office/drawing/2014/main" id="{44735F78-99A4-47E4-8826-8A47FDB20AB9}"/>
              </a:ext>
            </a:extLst>
          </p:cNvPr>
          <p:cNvPicPr>
            <a:picLocks noChangeAspect="1"/>
          </p:cNvPicPr>
          <p:nvPr/>
        </p:nvPicPr>
        <p:blipFill>
          <a:blip r:embed="rId3"/>
          <a:stretch>
            <a:fillRect/>
          </a:stretch>
        </p:blipFill>
        <p:spPr>
          <a:xfrm>
            <a:off x="3102707" y="789075"/>
            <a:ext cx="6260123" cy="1167004"/>
          </a:xfrm>
          <a:prstGeom prst="rect">
            <a:avLst/>
          </a:prstGeom>
        </p:spPr>
      </p:pic>
    </p:spTree>
    <p:extLst>
      <p:ext uri="{BB962C8B-B14F-4D97-AF65-F5344CB8AC3E}">
        <p14:creationId xmlns:p14="http://schemas.microsoft.com/office/powerpoint/2010/main" val="1411566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50031-FDC5-4741-8D66-1312AE12E9BF}"/>
              </a:ext>
            </a:extLst>
          </p:cNvPr>
          <p:cNvSpPr>
            <a:spLocks noGrp="1"/>
          </p:cNvSpPr>
          <p:nvPr>
            <p:ph type="title"/>
          </p:nvPr>
        </p:nvSpPr>
        <p:spPr/>
        <p:txBody>
          <a:bodyPr/>
          <a:lstStyle/>
          <a:p>
            <a:r>
              <a:rPr lang="en-US" b="1" dirty="0"/>
              <a:t>Next Steps</a:t>
            </a:r>
            <a:endParaRPr lang="en-US" b="1" dirty="0">
              <a:cs typeface="Calibri Light"/>
            </a:endParaRPr>
          </a:p>
        </p:txBody>
      </p:sp>
      <p:sp>
        <p:nvSpPr>
          <p:cNvPr id="3" name="Content Placeholder 2">
            <a:extLst>
              <a:ext uri="{FF2B5EF4-FFF2-40B4-BE49-F238E27FC236}">
                <a16:creationId xmlns:a16="http://schemas.microsoft.com/office/drawing/2014/main" id="{FB080EC0-9E5F-43CF-8D65-FA60E7A16B8F}"/>
              </a:ext>
            </a:extLst>
          </p:cNvPr>
          <p:cNvSpPr>
            <a:spLocks noGrp="1"/>
          </p:cNvSpPr>
          <p:nvPr>
            <p:ph idx="1"/>
          </p:nvPr>
        </p:nvSpPr>
        <p:spPr/>
        <p:txBody>
          <a:bodyPr vert="horz" lIns="91440" tIns="45720" rIns="91440" bIns="45720" rtlCol="0" anchor="t">
            <a:normAutofit/>
          </a:bodyPr>
          <a:lstStyle/>
          <a:p>
            <a:r>
              <a:rPr lang="en-US" dirty="0"/>
              <a:t>Read through AAR from previous range</a:t>
            </a:r>
          </a:p>
          <a:p>
            <a:r>
              <a:rPr lang="en-US" dirty="0">
                <a:ea typeface="+mn-lt"/>
                <a:cs typeface="+mn-lt"/>
              </a:rPr>
              <a:t>Assign all Soldiers a primary and secondary role.</a:t>
            </a:r>
          </a:p>
          <a:p>
            <a:r>
              <a:rPr lang="en-US" dirty="0"/>
              <a:t>Instructors dig into doctrine in prep for PMI</a:t>
            </a:r>
            <a:endParaRPr lang="en-US" dirty="0">
              <a:cs typeface="Calibri"/>
            </a:endParaRPr>
          </a:p>
          <a:p>
            <a:r>
              <a:rPr lang="en-US" dirty="0"/>
              <a:t>Squad and Platoon leadership</a:t>
            </a:r>
          </a:p>
          <a:p>
            <a:pPr lvl="1"/>
            <a:r>
              <a:rPr lang="en-US" dirty="0"/>
              <a:t>Develop Evaluation for M4, Optics, and M9</a:t>
            </a:r>
          </a:p>
          <a:p>
            <a:pPr lvl="1"/>
            <a:r>
              <a:rPr lang="en-US" dirty="0"/>
              <a:t>Familiarize and plan to evaluate your soldiers on Drills</a:t>
            </a:r>
            <a:endParaRPr lang="en-US" dirty="0">
              <a:cs typeface="Calibri"/>
            </a:endParaRPr>
          </a:p>
          <a:p>
            <a:r>
              <a:rPr lang="en-US" dirty="0"/>
              <a:t>Update MAL to align with range roaster</a:t>
            </a:r>
          </a:p>
          <a:p>
            <a:r>
              <a:rPr lang="en-US" dirty="0"/>
              <a:t>PMCS assigned weapons, optics, and magazines</a:t>
            </a:r>
            <a:endParaRPr lang="en-US" dirty="0">
              <a:cs typeface="Calibri"/>
            </a:endParaRPr>
          </a:p>
          <a:p>
            <a:r>
              <a:rPr lang="en-US" dirty="0"/>
              <a:t>Update OIC, NCOIC, RSO, and tower books</a:t>
            </a:r>
            <a:endParaRPr lang="en-US" dirty="0">
              <a:cs typeface="Calibri" panose="020F0502020204030204"/>
            </a:endParaRPr>
          </a:p>
        </p:txBody>
      </p:sp>
    </p:spTree>
    <p:extLst>
      <p:ext uri="{BB962C8B-B14F-4D97-AF65-F5344CB8AC3E}">
        <p14:creationId xmlns:p14="http://schemas.microsoft.com/office/powerpoint/2010/main" val="1221680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5EFB0-527C-4A78-9ED3-A006B7485812}"/>
              </a:ext>
            </a:extLst>
          </p:cNvPr>
          <p:cNvSpPr>
            <a:spLocks noGrp="1"/>
          </p:cNvSpPr>
          <p:nvPr>
            <p:ph type="title"/>
          </p:nvPr>
        </p:nvSpPr>
        <p:spPr/>
        <p:txBody>
          <a:bodyPr/>
          <a:lstStyle/>
          <a:p>
            <a:r>
              <a:rPr lang="en-US" b="1" dirty="0"/>
              <a:t>Goals</a:t>
            </a:r>
            <a:endParaRPr lang="en-US" b="1" dirty="0">
              <a:cs typeface="Calibri Light"/>
            </a:endParaRPr>
          </a:p>
        </p:txBody>
      </p:sp>
      <p:sp>
        <p:nvSpPr>
          <p:cNvPr id="3" name="Content Placeholder 2">
            <a:extLst>
              <a:ext uri="{FF2B5EF4-FFF2-40B4-BE49-F238E27FC236}">
                <a16:creationId xmlns:a16="http://schemas.microsoft.com/office/drawing/2014/main" id="{1EDAE352-1204-4542-8A57-6A5E48979EDB}"/>
              </a:ext>
            </a:extLst>
          </p:cNvPr>
          <p:cNvSpPr>
            <a:spLocks noGrp="1"/>
          </p:cNvSpPr>
          <p:nvPr>
            <p:ph idx="1"/>
          </p:nvPr>
        </p:nvSpPr>
        <p:spPr/>
        <p:txBody>
          <a:bodyPr/>
          <a:lstStyle/>
          <a:p>
            <a:r>
              <a:rPr lang="en-US" dirty="0"/>
              <a:t>Conceptualize changes</a:t>
            </a:r>
          </a:p>
          <a:p>
            <a:r>
              <a:rPr lang="en-US" dirty="0"/>
              <a:t>Synergize preparation efforts among leadership</a:t>
            </a:r>
          </a:p>
          <a:p>
            <a:r>
              <a:rPr lang="en-US" dirty="0"/>
              <a:t>Allow Soldiers down to the E-2 level to take initiative and assist in the execution of the range</a:t>
            </a:r>
          </a:p>
        </p:txBody>
      </p:sp>
    </p:spTree>
    <p:extLst>
      <p:ext uri="{BB962C8B-B14F-4D97-AF65-F5344CB8AC3E}">
        <p14:creationId xmlns:p14="http://schemas.microsoft.com/office/powerpoint/2010/main" val="25509951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55FCA-8D1F-4B4F-8B52-BA651A927C96}"/>
              </a:ext>
            </a:extLst>
          </p:cNvPr>
          <p:cNvSpPr>
            <a:spLocks noGrp="1"/>
          </p:cNvSpPr>
          <p:nvPr>
            <p:ph type="title"/>
          </p:nvPr>
        </p:nvSpPr>
        <p:spPr/>
        <p:txBody>
          <a:bodyPr/>
          <a:lstStyle/>
          <a:p>
            <a:r>
              <a:rPr lang="en-US" b="1" dirty="0"/>
              <a:t>Additional Resources</a:t>
            </a:r>
          </a:p>
        </p:txBody>
      </p:sp>
      <p:sp>
        <p:nvSpPr>
          <p:cNvPr id="3" name="Content Placeholder 2">
            <a:extLst>
              <a:ext uri="{FF2B5EF4-FFF2-40B4-BE49-F238E27FC236}">
                <a16:creationId xmlns:a16="http://schemas.microsoft.com/office/drawing/2014/main" id="{0CDB3547-705E-41F5-8550-F5696764CA1D}"/>
              </a:ext>
            </a:extLst>
          </p:cNvPr>
          <p:cNvSpPr>
            <a:spLocks noGrp="1"/>
          </p:cNvSpPr>
          <p:nvPr>
            <p:ph idx="1"/>
          </p:nvPr>
        </p:nvSpPr>
        <p:spPr/>
        <p:txBody>
          <a:bodyPr/>
          <a:lstStyle/>
          <a:p>
            <a:r>
              <a:rPr lang="en-US" dirty="0"/>
              <a:t>Rifle IWQ Failure Cascade Series</a:t>
            </a:r>
          </a:p>
          <a:p>
            <a:pPr lvl="1"/>
            <a:r>
              <a:rPr lang="en-US" dirty="0">
                <a:hlinkClick r:id="rId2"/>
              </a:rPr>
              <a:t>Failure #1: Quick PMI</a:t>
            </a:r>
            <a:endParaRPr lang="en-US" dirty="0"/>
          </a:p>
          <a:p>
            <a:pPr lvl="1"/>
            <a:r>
              <a:rPr lang="en-US" dirty="0">
                <a:hlinkClick r:id="rId3"/>
              </a:rPr>
              <a:t>Failure #2: Bad Shot Process and Drills Validation</a:t>
            </a:r>
            <a:endParaRPr lang="en-US" dirty="0"/>
          </a:p>
          <a:p>
            <a:pPr lvl="1"/>
            <a:r>
              <a:rPr lang="en-US" dirty="0">
                <a:hlinkClick r:id="rId4"/>
              </a:rPr>
              <a:t>Failure #3: Wrong Zero Target</a:t>
            </a:r>
            <a:endParaRPr lang="en-US" dirty="0"/>
          </a:p>
          <a:p>
            <a:pPr lvl="1"/>
            <a:r>
              <a:rPr lang="en-US" dirty="0">
                <a:hlinkClick r:id="rId5"/>
              </a:rPr>
              <a:t>Failure #4: Not Using Optics</a:t>
            </a:r>
            <a:endParaRPr lang="en-US" dirty="0"/>
          </a:p>
          <a:p>
            <a:pPr lvl="1"/>
            <a:r>
              <a:rPr lang="en-US" dirty="0">
                <a:hlinkClick r:id="rId6"/>
              </a:rPr>
              <a:t>Failure #5: Inability to Group</a:t>
            </a:r>
            <a:endParaRPr lang="en-US" dirty="0"/>
          </a:p>
          <a:p>
            <a:pPr lvl="1"/>
            <a:r>
              <a:rPr lang="en-US" dirty="0">
                <a:hlinkClick r:id="rId7"/>
              </a:rPr>
              <a:t>Failure #6: Bad Zero</a:t>
            </a:r>
            <a:endParaRPr lang="en-US" dirty="0"/>
          </a:p>
          <a:p>
            <a:pPr lvl="1"/>
            <a:r>
              <a:rPr lang="en-US" dirty="0">
                <a:hlinkClick r:id="rId8"/>
              </a:rPr>
              <a:t>Failure #7: Bad Target Presentations</a:t>
            </a:r>
            <a:endParaRPr lang="en-US" dirty="0"/>
          </a:p>
          <a:p>
            <a:endParaRPr lang="en-US" dirty="0"/>
          </a:p>
        </p:txBody>
      </p:sp>
      <p:pic>
        <p:nvPicPr>
          <p:cNvPr id="2050" name="Picture 2" descr="May be an image of text that says 'CAL GUARD IWQ &amp; Training: Why we Fail and How to Succeed Problem: Tolerance Stacking Bad Shot Process The &quot;Failure Cascade&quot; Drills No Optics, when avail Bad Zero &quot;Quick PMI&quot; AKA: &quot;Can you send me your PMI slides?&quot; Wrong Zero Target Bad Group Size FAIL Bad Target Exposure'">
            <a:extLst>
              <a:ext uri="{FF2B5EF4-FFF2-40B4-BE49-F238E27FC236}">
                <a16:creationId xmlns:a16="http://schemas.microsoft.com/office/drawing/2014/main" id="{A6ECE0A0-5D1B-404F-8110-B55FF99AD54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51893" y="3626778"/>
            <a:ext cx="5740107" cy="3231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5075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B2663-C767-4EA1-BCDD-9C007EE6FB8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4E4CBB6-3549-410F-836D-5A5E4CB16FBC}"/>
              </a:ext>
            </a:extLst>
          </p:cNvPr>
          <p:cNvSpPr>
            <a:spLocks noGrp="1"/>
          </p:cNvSpPr>
          <p:nvPr>
            <p:ph idx="1"/>
          </p:nvPr>
        </p:nvSpPr>
        <p:spPr/>
        <p:txBody>
          <a:bodyPr/>
          <a:lstStyle/>
          <a:p>
            <a:r>
              <a:rPr lang="en-US" dirty="0">
                <a:hlinkClick r:id="rId2"/>
              </a:rPr>
              <a:t>Army Reserve Marksman</a:t>
            </a:r>
            <a:r>
              <a:rPr lang="en-US" dirty="0"/>
              <a:t> Newsletter</a:t>
            </a:r>
          </a:p>
          <a:p>
            <a:r>
              <a:rPr lang="en-US" dirty="0">
                <a:hlinkClick r:id="rId3"/>
              </a:rPr>
              <a:t>The Changing Face of Rifle Qualification (Page 34)</a:t>
            </a:r>
            <a:endParaRPr lang="en-US" dirty="0"/>
          </a:p>
          <a:p>
            <a:r>
              <a:rPr lang="en-US" dirty="0">
                <a:hlinkClick r:id="rId4"/>
              </a:rPr>
              <a:t>Entering New IWQ into DTM</a:t>
            </a:r>
            <a:r>
              <a:rPr lang="en-US" dirty="0">
                <a:hlinkClick r:id="rId5"/>
              </a:rPr>
              <a:t>S</a:t>
            </a:r>
          </a:p>
          <a:p>
            <a:r>
              <a:rPr lang="en-US" dirty="0">
                <a:hlinkClick r:id="rId5"/>
              </a:rPr>
              <a:t>Kneeling Position</a:t>
            </a:r>
            <a:endParaRPr lang="en-US" dirty="0"/>
          </a:p>
          <a:p>
            <a:r>
              <a:rPr lang="en-US" dirty="0">
                <a:hlinkClick r:id="rId6"/>
              </a:rPr>
              <a:t>Weapons Up and Down Range?</a:t>
            </a:r>
            <a:endParaRPr lang="en-US" dirty="0"/>
          </a:p>
        </p:txBody>
      </p:sp>
    </p:spTree>
    <p:extLst>
      <p:ext uri="{BB962C8B-B14F-4D97-AF65-F5344CB8AC3E}">
        <p14:creationId xmlns:p14="http://schemas.microsoft.com/office/powerpoint/2010/main" val="1206877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CBCB5-5135-4243-B5E7-87A773F7508B}"/>
              </a:ext>
            </a:extLst>
          </p:cNvPr>
          <p:cNvSpPr>
            <a:spLocks noGrp="1"/>
          </p:cNvSpPr>
          <p:nvPr>
            <p:ph type="ctrTitle"/>
          </p:nvPr>
        </p:nvSpPr>
        <p:spPr>
          <a:xfrm>
            <a:off x="1524000" y="84395"/>
            <a:ext cx="9144000" cy="2040967"/>
          </a:xfrm>
        </p:spPr>
        <p:txBody>
          <a:bodyPr>
            <a:normAutofit/>
          </a:bodyPr>
          <a:lstStyle/>
          <a:p>
            <a:r>
              <a:rPr lang="en-US" sz="12000" b="1"/>
              <a:t>Rifle Videos</a:t>
            </a:r>
          </a:p>
        </p:txBody>
      </p:sp>
      <p:pic>
        <p:nvPicPr>
          <p:cNvPr id="3074" name="Picture 2" descr="M4A1 | FN®">
            <a:extLst>
              <a:ext uri="{FF2B5EF4-FFF2-40B4-BE49-F238E27FC236}">
                <a16:creationId xmlns:a16="http://schemas.microsoft.com/office/drawing/2014/main" id="{0CA8CA63-9DFB-4FFD-A3BD-A0422277C4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7255" y="1742304"/>
            <a:ext cx="7900086" cy="329170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Trijicon ACOG® 4x32 Army RCO Riflescope - M150 / A4 / M4 | Trijicon®">
            <a:extLst>
              <a:ext uri="{FF2B5EF4-FFF2-40B4-BE49-F238E27FC236}">
                <a16:creationId xmlns:a16="http://schemas.microsoft.com/office/drawing/2014/main" id="{E7F9E03B-7CCD-4463-AB28-360323C2D47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339" t="28369" r="19322" b="26714"/>
          <a:stretch/>
        </p:blipFill>
        <p:spPr bwMode="auto">
          <a:xfrm>
            <a:off x="494208" y="4283672"/>
            <a:ext cx="2850353" cy="145539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Aimpoint - CompM2">
            <a:extLst>
              <a:ext uri="{FF2B5EF4-FFF2-40B4-BE49-F238E27FC236}">
                <a16:creationId xmlns:a16="http://schemas.microsoft.com/office/drawing/2014/main" id="{E1D73BB7-1845-41D8-B292-8F843264D5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6043" y="3933566"/>
            <a:ext cx="2362596" cy="17423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EBB965D-63AD-426F-8BD3-C2B6474E49BE}"/>
              </a:ext>
            </a:extLst>
          </p:cNvPr>
          <p:cNvSpPr txBox="1"/>
          <p:nvPr/>
        </p:nvSpPr>
        <p:spPr>
          <a:xfrm>
            <a:off x="650788" y="5675870"/>
            <a:ext cx="2519177" cy="707886"/>
          </a:xfrm>
          <a:prstGeom prst="rect">
            <a:avLst/>
          </a:prstGeom>
          <a:noFill/>
        </p:spPr>
        <p:txBody>
          <a:bodyPr wrap="square" rtlCol="0">
            <a:spAutoFit/>
          </a:bodyPr>
          <a:lstStyle/>
          <a:p>
            <a:r>
              <a:rPr lang="en-US" sz="4000"/>
              <a:t>M150 RCO</a:t>
            </a:r>
          </a:p>
        </p:txBody>
      </p:sp>
      <p:sp>
        <p:nvSpPr>
          <p:cNvPr id="7" name="TextBox 6">
            <a:extLst>
              <a:ext uri="{FF2B5EF4-FFF2-40B4-BE49-F238E27FC236}">
                <a16:creationId xmlns:a16="http://schemas.microsoft.com/office/drawing/2014/main" id="{D88174A3-B5D5-4449-8186-64B47FBBF612}"/>
              </a:ext>
            </a:extLst>
          </p:cNvPr>
          <p:cNvSpPr txBox="1"/>
          <p:nvPr/>
        </p:nvSpPr>
        <p:spPr>
          <a:xfrm>
            <a:off x="9256043" y="5739067"/>
            <a:ext cx="2519177" cy="707886"/>
          </a:xfrm>
          <a:prstGeom prst="rect">
            <a:avLst/>
          </a:prstGeom>
          <a:noFill/>
        </p:spPr>
        <p:txBody>
          <a:bodyPr wrap="square" rtlCol="0">
            <a:spAutoFit/>
          </a:bodyPr>
          <a:lstStyle/>
          <a:p>
            <a:r>
              <a:rPr lang="en-US" sz="4000"/>
              <a:t>M68 CCO</a:t>
            </a:r>
          </a:p>
        </p:txBody>
      </p:sp>
    </p:spTree>
    <p:extLst>
      <p:ext uri="{BB962C8B-B14F-4D97-AF65-F5344CB8AC3E}">
        <p14:creationId xmlns:p14="http://schemas.microsoft.com/office/powerpoint/2010/main" val="10803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FD65EC-593F-4BD1-922A-E5D4DC33277B}"/>
              </a:ext>
            </a:extLst>
          </p:cNvPr>
          <p:cNvSpPr txBox="1"/>
          <p:nvPr/>
        </p:nvSpPr>
        <p:spPr>
          <a:xfrm>
            <a:off x="2369437" y="0"/>
            <a:ext cx="72108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cs typeface="Calibri"/>
              </a:rPr>
              <a:t>Weapon Malfunctions</a:t>
            </a:r>
            <a:endParaRPr lang="en-US" sz="3600" dirty="0">
              <a:cs typeface="Calibri"/>
            </a:endParaRPr>
          </a:p>
        </p:txBody>
      </p:sp>
      <p:pic>
        <p:nvPicPr>
          <p:cNvPr id="3" name="Online Media 2" title="Weapons Malfunction Training | Pat McNamara">
            <a:hlinkClick r:id="" action="ppaction://media"/>
            <a:extLst>
              <a:ext uri="{FF2B5EF4-FFF2-40B4-BE49-F238E27FC236}">
                <a16:creationId xmlns:a16="http://schemas.microsoft.com/office/drawing/2014/main" id="{2DE799B3-CC19-43BB-AC48-E8EABF250174}"/>
              </a:ext>
            </a:extLst>
          </p:cNvPr>
          <p:cNvPicPr>
            <a:picLocks noRot="1" noChangeAspect="1"/>
          </p:cNvPicPr>
          <p:nvPr>
            <a:videoFile r:link="rId1"/>
          </p:nvPr>
        </p:nvPicPr>
        <p:blipFill>
          <a:blip r:embed="rId4"/>
          <a:stretch>
            <a:fillRect/>
          </a:stretch>
        </p:blipFill>
        <p:spPr>
          <a:xfrm>
            <a:off x="585461" y="631091"/>
            <a:ext cx="11021078" cy="6226909"/>
          </a:xfrm>
          <a:prstGeom prst="rect">
            <a:avLst/>
          </a:prstGeom>
        </p:spPr>
      </p:pic>
    </p:spTree>
    <p:extLst>
      <p:ext uri="{BB962C8B-B14F-4D97-AF65-F5344CB8AC3E}">
        <p14:creationId xmlns:p14="http://schemas.microsoft.com/office/powerpoint/2010/main" val="30121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M4 Qualification">
            <a:hlinkClick r:id="" action="ppaction://media"/>
            <a:extLst>
              <a:ext uri="{FF2B5EF4-FFF2-40B4-BE49-F238E27FC236}">
                <a16:creationId xmlns:a16="http://schemas.microsoft.com/office/drawing/2014/main" id="{B8F964F4-F0A1-437F-9B80-305F726BD8B6}"/>
              </a:ext>
            </a:extLst>
          </p:cNvPr>
          <p:cNvPicPr>
            <a:picLocks noGrp="1" noRot="1" noChangeAspect="1"/>
          </p:cNvPicPr>
          <p:nvPr>
            <p:ph idx="1"/>
            <a:videoFile r:link="rId1"/>
          </p:nvPr>
        </p:nvPicPr>
        <p:blipFill>
          <a:blip r:embed="rId4"/>
          <a:stretch>
            <a:fillRect/>
          </a:stretch>
        </p:blipFill>
        <p:spPr>
          <a:xfrm>
            <a:off x="1638677" y="-150"/>
            <a:ext cx="9150036" cy="6858150"/>
          </a:xfrm>
          <a:prstGeom prst="rect">
            <a:avLst/>
          </a:prstGeom>
        </p:spPr>
      </p:pic>
    </p:spTree>
    <p:extLst>
      <p:ext uri="{BB962C8B-B14F-4D97-AF65-F5344CB8AC3E}">
        <p14:creationId xmlns:p14="http://schemas.microsoft.com/office/powerpoint/2010/main" val="5434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New Army Qualification Explained and Shown on a Range">
            <a:hlinkClick r:id="" action="ppaction://media"/>
            <a:extLst>
              <a:ext uri="{FF2B5EF4-FFF2-40B4-BE49-F238E27FC236}">
                <a16:creationId xmlns:a16="http://schemas.microsoft.com/office/drawing/2014/main" id="{06020478-5F5B-4FC0-8190-1D401B161789}"/>
              </a:ext>
            </a:extLst>
          </p:cNvPr>
          <p:cNvPicPr>
            <a:picLocks noGrp="1" noRot="1" noChangeAspect="1"/>
          </p:cNvPicPr>
          <p:nvPr>
            <p:ph idx="1"/>
            <a:videoFile r:link="rId1"/>
          </p:nvPr>
        </p:nvPicPr>
        <p:blipFill>
          <a:blip r:embed="rId4"/>
          <a:stretch>
            <a:fillRect/>
          </a:stretch>
        </p:blipFill>
        <p:spPr>
          <a:xfrm>
            <a:off x="356929" y="401692"/>
            <a:ext cx="11478141" cy="6456308"/>
          </a:xfrm>
          <a:prstGeom prst="rect">
            <a:avLst/>
          </a:prstGeom>
        </p:spPr>
      </p:pic>
    </p:spTree>
    <p:extLst>
      <p:ext uri="{BB962C8B-B14F-4D97-AF65-F5344CB8AC3E}">
        <p14:creationId xmlns:p14="http://schemas.microsoft.com/office/powerpoint/2010/main" val="213331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New Qualification only range">
            <a:hlinkClick r:id="" action="ppaction://media"/>
            <a:extLst>
              <a:ext uri="{FF2B5EF4-FFF2-40B4-BE49-F238E27FC236}">
                <a16:creationId xmlns:a16="http://schemas.microsoft.com/office/drawing/2014/main" id="{C9A5434A-5664-4CF4-97F6-0602380E2571}"/>
              </a:ext>
            </a:extLst>
          </p:cNvPr>
          <p:cNvPicPr>
            <a:picLocks noGrp="1" noRot="1" noChangeAspect="1"/>
          </p:cNvPicPr>
          <p:nvPr>
            <p:ph idx="1"/>
            <a:videoFile r:link="rId1"/>
          </p:nvPr>
        </p:nvPicPr>
        <p:blipFill>
          <a:blip r:embed="rId4"/>
          <a:stretch>
            <a:fillRect/>
          </a:stretch>
        </p:blipFill>
        <p:spPr>
          <a:xfrm>
            <a:off x="-1" y="156"/>
            <a:ext cx="12192000" cy="6857844"/>
          </a:xfrm>
          <a:prstGeom prst="rect">
            <a:avLst/>
          </a:prstGeom>
        </p:spPr>
      </p:pic>
      <p:sp>
        <p:nvSpPr>
          <p:cNvPr id="2" name="TextBox 1">
            <a:extLst>
              <a:ext uri="{FF2B5EF4-FFF2-40B4-BE49-F238E27FC236}">
                <a16:creationId xmlns:a16="http://schemas.microsoft.com/office/drawing/2014/main" id="{3BE628C1-AA77-4CB0-97AF-C400A66B1987}"/>
              </a:ext>
            </a:extLst>
          </p:cNvPr>
          <p:cNvSpPr txBox="1"/>
          <p:nvPr/>
        </p:nvSpPr>
        <p:spPr>
          <a:xfrm>
            <a:off x="3912741" y="71919"/>
            <a:ext cx="4366517" cy="369332"/>
          </a:xfrm>
          <a:prstGeom prst="rect">
            <a:avLst/>
          </a:prstGeom>
          <a:noFill/>
        </p:spPr>
        <p:txBody>
          <a:bodyPr wrap="square" rtlCol="0">
            <a:spAutoFit/>
          </a:bodyPr>
          <a:lstStyle/>
          <a:p>
            <a:r>
              <a:rPr lang="en-US" dirty="0"/>
              <a:t>Full Course of Fire for Home Station Training</a:t>
            </a:r>
          </a:p>
        </p:txBody>
      </p:sp>
    </p:spTree>
    <p:extLst>
      <p:ext uri="{BB962C8B-B14F-4D97-AF65-F5344CB8AC3E}">
        <p14:creationId xmlns:p14="http://schemas.microsoft.com/office/powerpoint/2010/main" val="175645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Shooter's Corner: Barricades, Part 1">
            <a:hlinkClick r:id="" action="ppaction://media"/>
            <a:extLst>
              <a:ext uri="{FF2B5EF4-FFF2-40B4-BE49-F238E27FC236}">
                <a16:creationId xmlns:a16="http://schemas.microsoft.com/office/drawing/2014/main" id="{ACD49523-59D9-4658-8371-A44DBCBAEBE6}"/>
              </a:ext>
            </a:extLst>
          </p:cNvPr>
          <p:cNvPicPr>
            <a:picLocks noGrp="1" noRot="1" noChangeAspect="1"/>
          </p:cNvPicPr>
          <p:nvPr>
            <p:ph idx="1"/>
            <a:videoFile r:link="rId1"/>
          </p:nvPr>
        </p:nvPicPr>
        <p:blipFill>
          <a:blip r:embed="rId4"/>
          <a:stretch>
            <a:fillRect/>
          </a:stretch>
        </p:blipFill>
        <p:spPr>
          <a:xfrm>
            <a:off x="0" y="0"/>
            <a:ext cx="12192276" cy="6858000"/>
          </a:xfrm>
          <a:prstGeom prst="rect">
            <a:avLst/>
          </a:prstGeom>
        </p:spPr>
      </p:pic>
    </p:spTree>
    <p:extLst>
      <p:ext uri="{BB962C8B-B14F-4D97-AF65-F5344CB8AC3E}">
        <p14:creationId xmlns:p14="http://schemas.microsoft.com/office/powerpoint/2010/main" val="270904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Shooter's Corner: Barricades,  Part 2">
            <a:hlinkClick r:id="" action="ppaction://media"/>
            <a:extLst>
              <a:ext uri="{FF2B5EF4-FFF2-40B4-BE49-F238E27FC236}">
                <a16:creationId xmlns:a16="http://schemas.microsoft.com/office/drawing/2014/main" id="{A72E497C-FEDB-4AF9-BC27-A086C2D2757C}"/>
              </a:ext>
            </a:extLst>
          </p:cNvPr>
          <p:cNvPicPr>
            <a:picLocks noGrp="1" noRot="1" noChangeAspect="1"/>
          </p:cNvPicPr>
          <p:nvPr>
            <p:ph idx="1"/>
            <a:videoFile r:link="rId1"/>
          </p:nvPr>
        </p:nvPicPr>
        <p:blipFill>
          <a:blip r:embed="rId4"/>
          <a:stretch>
            <a:fillRect/>
          </a:stretch>
        </p:blipFill>
        <p:spPr>
          <a:xfrm>
            <a:off x="0" y="0"/>
            <a:ext cx="12192000" cy="6857845"/>
          </a:xfrm>
          <a:prstGeom prst="rect">
            <a:avLst/>
          </a:prstGeom>
        </p:spPr>
      </p:pic>
    </p:spTree>
    <p:extLst>
      <p:ext uri="{BB962C8B-B14F-4D97-AF65-F5344CB8AC3E}">
        <p14:creationId xmlns:p14="http://schemas.microsoft.com/office/powerpoint/2010/main" val="69147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2BBD0-CF7A-4206-A168-83E35A06176A}"/>
              </a:ext>
            </a:extLst>
          </p:cNvPr>
          <p:cNvSpPr>
            <a:spLocks noGrp="1"/>
          </p:cNvSpPr>
          <p:nvPr>
            <p:ph type="title"/>
          </p:nvPr>
        </p:nvSpPr>
        <p:spPr/>
        <p:txBody>
          <a:bodyPr/>
          <a:lstStyle/>
          <a:p>
            <a:endParaRPr lang="en-US"/>
          </a:p>
        </p:txBody>
      </p:sp>
      <p:pic>
        <p:nvPicPr>
          <p:cNvPr id="4" name="Online Media 3" title="Shooter's Corner: Trajectory at Known Distance">
            <a:hlinkClick r:id="" action="ppaction://media"/>
            <a:extLst>
              <a:ext uri="{FF2B5EF4-FFF2-40B4-BE49-F238E27FC236}">
                <a16:creationId xmlns:a16="http://schemas.microsoft.com/office/drawing/2014/main" id="{430998DF-CE2B-45E8-8356-1E407FD2043C}"/>
              </a:ext>
            </a:extLst>
          </p:cNvPr>
          <p:cNvPicPr>
            <a:picLocks noGrp="1" noRot="1" noChangeAspect="1"/>
          </p:cNvPicPr>
          <p:nvPr>
            <p:ph idx="1"/>
            <a:videoFile r:link="rId1"/>
          </p:nvPr>
        </p:nvPicPr>
        <p:blipFill>
          <a:blip r:embed="rId4"/>
          <a:stretch>
            <a:fillRect/>
          </a:stretch>
        </p:blipFill>
        <p:spPr>
          <a:xfrm>
            <a:off x="-277" y="0"/>
            <a:ext cx="12192277" cy="6858000"/>
          </a:xfrm>
          <a:prstGeom prst="rect">
            <a:avLst/>
          </a:prstGeom>
        </p:spPr>
      </p:pic>
    </p:spTree>
    <p:extLst>
      <p:ext uri="{BB962C8B-B14F-4D97-AF65-F5344CB8AC3E}">
        <p14:creationId xmlns:p14="http://schemas.microsoft.com/office/powerpoint/2010/main" val="216821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A49932D-D617-4DD8-A348-3E8ADEAF5A99}"/>
              </a:ext>
            </a:extLst>
          </p:cNvPr>
          <p:cNvPicPr>
            <a:picLocks noChangeAspect="1"/>
          </p:cNvPicPr>
          <p:nvPr/>
        </p:nvPicPr>
        <p:blipFill>
          <a:blip r:embed="rId2"/>
          <a:stretch>
            <a:fillRect/>
          </a:stretch>
        </p:blipFill>
        <p:spPr>
          <a:xfrm>
            <a:off x="-3908" y="-47043"/>
            <a:ext cx="6582507" cy="6854393"/>
          </a:xfrm>
          <a:prstGeom prst="rect">
            <a:avLst/>
          </a:prstGeom>
        </p:spPr>
      </p:pic>
      <p:pic>
        <p:nvPicPr>
          <p:cNvPr id="3" name="Picture 3">
            <a:extLst>
              <a:ext uri="{FF2B5EF4-FFF2-40B4-BE49-F238E27FC236}">
                <a16:creationId xmlns:a16="http://schemas.microsoft.com/office/drawing/2014/main" id="{CE076547-7E98-43C7-B076-9978E10C79B3}"/>
              </a:ext>
            </a:extLst>
          </p:cNvPr>
          <p:cNvPicPr>
            <a:picLocks noChangeAspect="1"/>
          </p:cNvPicPr>
          <p:nvPr/>
        </p:nvPicPr>
        <p:blipFill>
          <a:blip r:embed="rId3"/>
          <a:stretch>
            <a:fillRect/>
          </a:stretch>
        </p:blipFill>
        <p:spPr>
          <a:xfrm>
            <a:off x="6688015" y="508489"/>
            <a:ext cx="5410200" cy="4590561"/>
          </a:xfrm>
          <a:prstGeom prst="rect">
            <a:avLst/>
          </a:prstGeom>
        </p:spPr>
      </p:pic>
      <p:sp>
        <p:nvSpPr>
          <p:cNvPr id="4" name="TextBox 3">
            <a:extLst>
              <a:ext uri="{FF2B5EF4-FFF2-40B4-BE49-F238E27FC236}">
                <a16:creationId xmlns:a16="http://schemas.microsoft.com/office/drawing/2014/main" id="{92748466-DD25-4D5C-B672-8FA4A2CE7DDC}"/>
              </a:ext>
            </a:extLst>
          </p:cNvPr>
          <p:cNvSpPr txBox="1"/>
          <p:nvPr/>
        </p:nvSpPr>
        <p:spPr>
          <a:xfrm>
            <a:off x="6863861" y="5144477"/>
            <a:ext cx="5234352"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effectLst>
                  <a:outerShdw blurRad="38100" dist="38100" dir="2700000" algn="tl">
                    <a:srgbClr val="000000">
                      <a:alpha val="43137"/>
                    </a:srgbClr>
                  </a:outerShdw>
                </a:effectLst>
                <a:cs typeface="Calibri"/>
              </a:rPr>
              <a:t>Example Responsibilities for each role are in </a:t>
            </a:r>
            <a:endParaRPr lang="en-US" dirty="0">
              <a:effectLst>
                <a:outerShdw blurRad="38100" dist="38100" dir="2700000" algn="tl">
                  <a:srgbClr val="000000">
                    <a:alpha val="43137"/>
                  </a:srgbClr>
                </a:outerShdw>
              </a:effectLst>
              <a:cs typeface="Calibri"/>
            </a:endParaRPr>
          </a:p>
          <a:p>
            <a:pPr algn="ctr"/>
            <a:r>
              <a:rPr lang="en-US" sz="3600" b="1" dirty="0">
                <a:effectLst>
                  <a:outerShdw blurRad="38100" dist="38100" dir="2700000" algn="tl">
                    <a:srgbClr val="000000">
                      <a:alpha val="43137"/>
                    </a:srgbClr>
                  </a:outerShdw>
                </a:effectLst>
                <a:cs typeface="Calibri"/>
              </a:rPr>
              <a:t>TC 3-20.40 Chapter 4</a:t>
            </a:r>
            <a:endParaRPr lang="en-US" dirty="0">
              <a:effectLst>
                <a:outerShdw blurRad="38100" dist="38100" dir="2700000" algn="tl">
                  <a:srgbClr val="000000">
                    <a:alpha val="43137"/>
                  </a:srgbClr>
                </a:outerShdw>
              </a:effectLst>
              <a:cs typeface="Calibri"/>
            </a:endParaRPr>
          </a:p>
        </p:txBody>
      </p:sp>
    </p:spTree>
    <p:extLst>
      <p:ext uri="{BB962C8B-B14F-4D97-AF65-F5344CB8AC3E}">
        <p14:creationId xmlns:p14="http://schemas.microsoft.com/office/powerpoint/2010/main" val="4048626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38D9C-ECC0-49A2-AFBC-CF7418FA6899}"/>
              </a:ext>
            </a:extLst>
          </p:cNvPr>
          <p:cNvSpPr>
            <a:spLocks noGrp="1"/>
          </p:cNvSpPr>
          <p:nvPr>
            <p:ph type="title"/>
          </p:nvPr>
        </p:nvSpPr>
        <p:spPr/>
        <p:txBody>
          <a:bodyPr/>
          <a:lstStyle/>
          <a:p>
            <a:endParaRPr lang="en-US"/>
          </a:p>
        </p:txBody>
      </p:sp>
      <p:pic>
        <p:nvPicPr>
          <p:cNvPr id="4" name="Online Media 3" title="Shooter's Corner:  Sights and Optics">
            <a:hlinkClick r:id="" action="ppaction://media"/>
            <a:extLst>
              <a:ext uri="{FF2B5EF4-FFF2-40B4-BE49-F238E27FC236}">
                <a16:creationId xmlns:a16="http://schemas.microsoft.com/office/drawing/2014/main" id="{F42AA24B-6123-481B-8435-85116CE2DF9B}"/>
              </a:ext>
            </a:extLst>
          </p:cNvPr>
          <p:cNvPicPr>
            <a:picLocks noGrp="1" noRot="1" noChangeAspect="1"/>
          </p:cNvPicPr>
          <p:nvPr>
            <p:ph idx="1"/>
            <a:videoFile r:link="rId1"/>
          </p:nvPr>
        </p:nvPicPr>
        <p:blipFill>
          <a:blip r:embed="rId4"/>
          <a:stretch>
            <a:fillRect/>
          </a:stretch>
        </p:blipFill>
        <p:spPr>
          <a:xfrm>
            <a:off x="-277" y="0"/>
            <a:ext cx="12192277" cy="6858000"/>
          </a:xfrm>
          <a:prstGeom prst="rect">
            <a:avLst/>
          </a:prstGeom>
        </p:spPr>
      </p:pic>
    </p:spTree>
    <p:extLst>
      <p:ext uri="{BB962C8B-B14F-4D97-AF65-F5344CB8AC3E}">
        <p14:creationId xmlns:p14="http://schemas.microsoft.com/office/powerpoint/2010/main" val="298785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CCD73-C3B6-4741-80B0-DCC27328C651}"/>
              </a:ext>
            </a:extLst>
          </p:cNvPr>
          <p:cNvSpPr>
            <a:spLocks noGrp="1"/>
          </p:cNvSpPr>
          <p:nvPr>
            <p:ph type="title"/>
          </p:nvPr>
        </p:nvSpPr>
        <p:spPr/>
        <p:txBody>
          <a:bodyPr/>
          <a:lstStyle/>
          <a:p>
            <a:endParaRPr lang="en-US"/>
          </a:p>
        </p:txBody>
      </p:sp>
      <p:pic>
        <p:nvPicPr>
          <p:cNvPr id="4" name="Online Media 3" title="Shooter's Corner:  Zeroing the Weapon">
            <a:hlinkClick r:id="" action="ppaction://media"/>
            <a:extLst>
              <a:ext uri="{FF2B5EF4-FFF2-40B4-BE49-F238E27FC236}">
                <a16:creationId xmlns:a16="http://schemas.microsoft.com/office/drawing/2014/main" id="{5BBCE8AA-0B84-4C1A-AEA6-7D58D0FD4205}"/>
              </a:ext>
            </a:extLst>
          </p:cNvPr>
          <p:cNvPicPr>
            <a:picLocks noGrp="1" noRot="1" noChangeAspect="1"/>
          </p:cNvPicPr>
          <p:nvPr>
            <p:ph idx="1"/>
            <a:videoFile r:link="rId1"/>
          </p:nvPr>
        </p:nvPicPr>
        <p:blipFill>
          <a:blip r:embed="rId4"/>
          <a:stretch>
            <a:fillRect/>
          </a:stretch>
        </p:blipFill>
        <p:spPr>
          <a:xfrm>
            <a:off x="-278" y="0"/>
            <a:ext cx="12192278" cy="6858000"/>
          </a:xfrm>
          <a:prstGeom prst="rect">
            <a:avLst/>
          </a:prstGeom>
        </p:spPr>
      </p:pic>
    </p:spTree>
    <p:extLst>
      <p:ext uri="{BB962C8B-B14F-4D97-AF65-F5344CB8AC3E}">
        <p14:creationId xmlns:p14="http://schemas.microsoft.com/office/powerpoint/2010/main" val="341012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12540-F196-4871-B39F-234316A9A3B3}"/>
              </a:ext>
            </a:extLst>
          </p:cNvPr>
          <p:cNvSpPr>
            <a:spLocks noGrp="1"/>
          </p:cNvSpPr>
          <p:nvPr>
            <p:ph type="title"/>
          </p:nvPr>
        </p:nvSpPr>
        <p:spPr/>
        <p:txBody>
          <a:bodyPr/>
          <a:lstStyle/>
          <a:p>
            <a:endParaRPr lang="en-US"/>
          </a:p>
        </p:txBody>
      </p:sp>
      <p:pic>
        <p:nvPicPr>
          <p:cNvPr id="4" name="Online Media 3" title="Shooter's Corner:  Sight Alignment and Trigger Control">
            <a:hlinkClick r:id="" action="ppaction://media"/>
            <a:extLst>
              <a:ext uri="{FF2B5EF4-FFF2-40B4-BE49-F238E27FC236}">
                <a16:creationId xmlns:a16="http://schemas.microsoft.com/office/drawing/2014/main" id="{5F69D815-19CF-420F-950F-DC7A020E0E45}"/>
              </a:ext>
            </a:extLst>
          </p:cNvPr>
          <p:cNvPicPr>
            <a:picLocks noGrp="1" noRot="1" noChangeAspect="1"/>
          </p:cNvPicPr>
          <p:nvPr>
            <p:ph idx="1"/>
            <a:videoFile r:link="rId1"/>
          </p:nvPr>
        </p:nvPicPr>
        <p:blipFill>
          <a:blip r:embed="rId4"/>
          <a:stretch>
            <a:fillRect/>
          </a:stretch>
        </p:blipFill>
        <p:spPr>
          <a:xfrm>
            <a:off x="0" y="-26294"/>
            <a:ext cx="12183765" cy="6884294"/>
          </a:xfrm>
          <a:prstGeom prst="rect">
            <a:avLst/>
          </a:prstGeom>
        </p:spPr>
      </p:pic>
    </p:spTree>
    <p:extLst>
      <p:ext uri="{BB962C8B-B14F-4D97-AF65-F5344CB8AC3E}">
        <p14:creationId xmlns:p14="http://schemas.microsoft.com/office/powerpoint/2010/main" val="333769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BD1B8-D48C-4BD0-B675-D208866E1676}"/>
              </a:ext>
            </a:extLst>
          </p:cNvPr>
          <p:cNvSpPr>
            <a:spLocks noGrp="1"/>
          </p:cNvSpPr>
          <p:nvPr>
            <p:ph type="title"/>
          </p:nvPr>
        </p:nvSpPr>
        <p:spPr/>
        <p:txBody>
          <a:bodyPr/>
          <a:lstStyle/>
          <a:p>
            <a:endParaRPr lang="en-US"/>
          </a:p>
        </p:txBody>
      </p:sp>
      <p:pic>
        <p:nvPicPr>
          <p:cNvPr id="4" name="Online Media 3" title="Shooter's Corner: Firing Positions">
            <a:hlinkClick r:id="" action="ppaction://media"/>
            <a:extLst>
              <a:ext uri="{FF2B5EF4-FFF2-40B4-BE49-F238E27FC236}">
                <a16:creationId xmlns:a16="http://schemas.microsoft.com/office/drawing/2014/main" id="{D7F3AAFF-5289-43B9-A651-547CF5F57B72}"/>
              </a:ext>
            </a:extLst>
          </p:cNvPr>
          <p:cNvPicPr>
            <a:picLocks noGrp="1" noRot="1" noChangeAspect="1"/>
          </p:cNvPicPr>
          <p:nvPr>
            <p:ph idx="1"/>
            <a:videoFile r:link="rId1"/>
          </p:nvPr>
        </p:nvPicPr>
        <p:blipFill>
          <a:blip r:embed="rId4"/>
          <a:stretch>
            <a:fillRect/>
          </a:stretch>
        </p:blipFill>
        <p:spPr>
          <a:xfrm>
            <a:off x="35274" y="0"/>
            <a:ext cx="12137231" cy="6858000"/>
          </a:xfrm>
          <a:prstGeom prst="rect">
            <a:avLst/>
          </a:prstGeom>
        </p:spPr>
      </p:pic>
    </p:spTree>
    <p:extLst>
      <p:ext uri="{BB962C8B-B14F-4D97-AF65-F5344CB8AC3E}">
        <p14:creationId xmlns:p14="http://schemas.microsoft.com/office/powerpoint/2010/main" val="2898268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C8F5A-4F8E-4E31-B31E-5EE24A722EC4}"/>
              </a:ext>
            </a:extLst>
          </p:cNvPr>
          <p:cNvSpPr>
            <a:spLocks noGrp="1"/>
          </p:cNvSpPr>
          <p:nvPr>
            <p:ph type="title"/>
          </p:nvPr>
        </p:nvSpPr>
        <p:spPr/>
        <p:txBody>
          <a:bodyPr/>
          <a:lstStyle/>
          <a:p>
            <a:endParaRPr lang="en-US"/>
          </a:p>
        </p:txBody>
      </p:sp>
      <p:pic>
        <p:nvPicPr>
          <p:cNvPr id="4" name="Online Media 3" title="Shooter's Corner: Weapons Safety and Manipulation">
            <a:hlinkClick r:id="" action="ppaction://media"/>
            <a:extLst>
              <a:ext uri="{FF2B5EF4-FFF2-40B4-BE49-F238E27FC236}">
                <a16:creationId xmlns:a16="http://schemas.microsoft.com/office/drawing/2014/main" id="{839B1386-7632-4372-956B-34DC78212F90}"/>
              </a:ext>
            </a:extLst>
          </p:cNvPr>
          <p:cNvPicPr>
            <a:picLocks noGrp="1" noRot="1" noChangeAspect="1"/>
          </p:cNvPicPr>
          <p:nvPr>
            <p:ph idx="1"/>
            <a:videoFile r:link="rId1"/>
          </p:nvPr>
        </p:nvPicPr>
        <p:blipFill>
          <a:blip r:embed="rId4"/>
          <a:stretch>
            <a:fillRect/>
          </a:stretch>
        </p:blipFill>
        <p:spPr>
          <a:xfrm>
            <a:off x="-277" y="0"/>
            <a:ext cx="12192277" cy="6858000"/>
          </a:xfrm>
          <a:prstGeom prst="rect">
            <a:avLst/>
          </a:prstGeom>
        </p:spPr>
      </p:pic>
    </p:spTree>
    <p:extLst>
      <p:ext uri="{BB962C8B-B14F-4D97-AF65-F5344CB8AC3E}">
        <p14:creationId xmlns:p14="http://schemas.microsoft.com/office/powerpoint/2010/main" val="4029333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5B89F-D9F5-4316-A57A-B763E2F884AC}"/>
              </a:ext>
            </a:extLst>
          </p:cNvPr>
          <p:cNvSpPr>
            <a:spLocks noGrp="1"/>
          </p:cNvSpPr>
          <p:nvPr>
            <p:ph type="title"/>
          </p:nvPr>
        </p:nvSpPr>
        <p:spPr/>
        <p:txBody>
          <a:bodyPr/>
          <a:lstStyle/>
          <a:p>
            <a:endParaRPr lang="en-US"/>
          </a:p>
        </p:txBody>
      </p:sp>
      <p:pic>
        <p:nvPicPr>
          <p:cNvPr id="4" name="Online Media 3" title="Training Tuesday: Stock/Cheek Weld">
            <a:hlinkClick r:id="" action="ppaction://media"/>
            <a:extLst>
              <a:ext uri="{FF2B5EF4-FFF2-40B4-BE49-F238E27FC236}">
                <a16:creationId xmlns:a16="http://schemas.microsoft.com/office/drawing/2014/main" id="{D7D77554-2442-48F0-B273-5FE06B6ABF64}"/>
              </a:ext>
            </a:extLst>
          </p:cNvPr>
          <p:cNvPicPr>
            <a:picLocks noGrp="1" noRot="1" noChangeAspect="1"/>
          </p:cNvPicPr>
          <p:nvPr>
            <p:ph idx="1"/>
            <a:videoFile r:link="rId1"/>
          </p:nvPr>
        </p:nvPicPr>
        <p:blipFill>
          <a:blip r:embed="rId4"/>
          <a:stretch>
            <a:fillRect/>
          </a:stretch>
        </p:blipFill>
        <p:spPr>
          <a:xfrm>
            <a:off x="54768" y="0"/>
            <a:ext cx="12137232" cy="6858000"/>
          </a:xfrm>
          <a:prstGeom prst="rect">
            <a:avLst/>
          </a:prstGeom>
        </p:spPr>
      </p:pic>
    </p:spTree>
    <p:extLst>
      <p:ext uri="{BB962C8B-B14F-4D97-AF65-F5344CB8AC3E}">
        <p14:creationId xmlns:p14="http://schemas.microsoft.com/office/powerpoint/2010/main" val="426762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38A2E-69B8-4026-B117-36E3D61CF4DD}"/>
              </a:ext>
            </a:extLst>
          </p:cNvPr>
          <p:cNvSpPr>
            <a:spLocks noGrp="1"/>
          </p:cNvSpPr>
          <p:nvPr>
            <p:ph type="title"/>
          </p:nvPr>
        </p:nvSpPr>
        <p:spPr/>
        <p:txBody>
          <a:bodyPr/>
          <a:lstStyle/>
          <a:p>
            <a:endParaRPr lang="en-US"/>
          </a:p>
        </p:txBody>
      </p:sp>
      <p:pic>
        <p:nvPicPr>
          <p:cNvPr id="4" name="Online Media 3" title="Army Rifle Qualification Positions and Transitions">
            <a:hlinkClick r:id="" action="ppaction://media"/>
            <a:extLst>
              <a:ext uri="{FF2B5EF4-FFF2-40B4-BE49-F238E27FC236}">
                <a16:creationId xmlns:a16="http://schemas.microsoft.com/office/drawing/2014/main" id="{7A0E31E4-B18D-4152-A2BF-D2569C04C8F4}"/>
              </a:ext>
            </a:extLst>
          </p:cNvPr>
          <p:cNvPicPr>
            <a:picLocks noGrp="1" noRot="1" noChangeAspect="1"/>
          </p:cNvPicPr>
          <p:nvPr>
            <p:ph idx="1"/>
            <a:videoFile r:link="rId1"/>
          </p:nvPr>
        </p:nvPicPr>
        <p:blipFill>
          <a:blip r:embed="rId4"/>
          <a:stretch>
            <a:fillRect/>
          </a:stretch>
        </p:blipFill>
        <p:spPr>
          <a:xfrm>
            <a:off x="-277" y="0"/>
            <a:ext cx="12192277" cy="6858000"/>
          </a:xfrm>
          <a:prstGeom prst="rect">
            <a:avLst/>
          </a:prstGeom>
        </p:spPr>
      </p:pic>
    </p:spTree>
    <p:extLst>
      <p:ext uri="{BB962C8B-B14F-4D97-AF65-F5344CB8AC3E}">
        <p14:creationId xmlns:p14="http://schemas.microsoft.com/office/powerpoint/2010/main" val="61495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C58A3-7522-405E-B657-D72ED5F1ECB1}"/>
              </a:ext>
            </a:extLst>
          </p:cNvPr>
          <p:cNvSpPr>
            <a:spLocks noGrp="1"/>
          </p:cNvSpPr>
          <p:nvPr>
            <p:ph type="title"/>
          </p:nvPr>
        </p:nvSpPr>
        <p:spPr/>
        <p:txBody>
          <a:bodyPr/>
          <a:lstStyle/>
          <a:p>
            <a:endParaRPr lang="en-US"/>
          </a:p>
        </p:txBody>
      </p:sp>
      <p:pic>
        <p:nvPicPr>
          <p:cNvPr id="4" name="Online Media 3" title="New Army Rifle Qualification Practice POV">
            <a:hlinkClick r:id="" action="ppaction://media"/>
            <a:extLst>
              <a:ext uri="{FF2B5EF4-FFF2-40B4-BE49-F238E27FC236}">
                <a16:creationId xmlns:a16="http://schemas.microsoft.com/office/drawing/2014/main" id="{13BA5897-48A3-4F8C-A4A1-9745F2B54F20}"/>
              </a:ext>
            </a:extLst>
          </p:cNvPr>
          <p:cNvPicPr>
            <a:picLocks noGrp="1" noRot="1" noChangeAspect="1"/>
          </p:cNvPicPr>
          <p:nvPr>
            <p:ph idx="1"/>
            <a:videoFile r:link="rId1"/>
          </p:nvPr>
        </p:nvPicPr>
        <p:blipFill>
          <a:blip r:embed="rId4"/>
          <a:stretch>
            <a:fillRect/>
          </a:stretch>
        </p:blipFill>
        <p:spPr>
          <a:xfrm>
            <a:off x="-277" y="0"/>
            <a:ext cx="12192277" cy="6858000"/>
          </a:xfrm>
          <a:prstGeom prst="rect">
            <a:avLst/>
          </a:prstGeom>
        </p:spPr>
      </p:pic>
    </p:spTree>
    <p:extLst>
      <p:ext uri="{BB962C8B-B14F-4D97-AF65-F5344CB8AC3E}">
        <p14:creationId xmlns:p14="http://schemas.microsoft.com/office/powerpoint/2010/main" val="4126657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FCE6C-04B0-4A47-AD5A-BA0ADE78435A}"/>
              </a:ext>
            </a:extLst>
          </p:cNvPr>
          <p:cNvSpPr>
            <a:spLocks noGrp="1"/>
          </p:cNvSpPr>
          <p:nvPr>
            <p:ph type="title"/>
          </p:nvPr>
        </p:nvSpPr>
        <p:spPr/>
        <p:txBody>
          <a:bodyPr/>
          <a:lstStyle/>
          <a:p>
            <a:endParaRPr lang="en-US"/>
          </a:p>
        </p:txBody>
      </p:sp>
      <p:pic>
        <p:nvPicPr>
          <p:cNvPr id="4" name="Picture 4">
            <a:hlinkClick r:id="" action="ppaction://media"/>
            <a:extLst>
              <a:ext uri="{FF2B5EF4-FFF2-40B4-BE49-F238E27FC236}">
                <a16:creationId xmlns:a16="http://schemas.microsoft.com/office/drawing/2014/main" id="{785356DD-0E02-4415-BCD6-0C328B4C23D0}"/>
              </a:ext>
            </a:extLst>
          </p:cNvPr>
          <p:cNvPicPr>
            <a:picLocks noGrp="1" noRot="1" noChangeAspect="1"/>
          </p:cNvPicPr>
          <p:nvPr>
            <p:ph idx="1"/>
            <a:videoFile r:link="rId1"/>
          </p:nvPr>
        </p:nvPicPr>
        <p:blipFill>
          <a:blip r:embed="rId4"/>
          <a:stretch>
            <a:fillRect/>
          </a:stretch>
        </p:blipFill>
        <p:spPr>
          <a:xfrm>
            <a:off x="626301" y="795"/>
            <a:ext cx="11221232" cy="6748396"/>
          </a:xfrm>
        </p:spPr>
        <p:style>
          <a:lnRef idx="2">
            <a:schemeClr val="accent4"/>
          </a:lnRef>
          <a:fillRef idx="1">
            <a:schemeClr val="lt1"/>
          </a:fillRef>
          <a:effectRef idx="0">
            <a:schemeClr val="accent4"/>
          </a:effectRef>
          <a:fontRef idx="minor">
            <a:schemeClr val="dk1"/>
          </a:fontRef>
        </p:style>
      </p:pic>
    </p:spTree>
    <p:extLst>
      <p:ext uri="{BB962C8B-B14F-4D97-AF65-F5344CB8AC3E}">
        <p14:creationId xmlns:p14="http://schemas.microsoft.com/office/powerpoint/2010/main" val="10631295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E71D-B8EC-4321-B776-3D00B6743552}"/>
              </a:ext>
            </a:extLst>
          </p:cNvPr>
          <p:cNvSpPr>
            <a:spLocks noGrp="1"/>
          </p:cNvSpPr>
          <p:nvPr>
            <p:ph type="ctrTitle"/>
          </p:nvPr>
        </p:nvSpPr>
        <p:spPr>
          <a:xfrm>
            <a:off x="1449858" y="585287"/>
            <a:ext cx="9144000" cy="1145703"/>
          </a:xfrm>
        </p:spPr>
        <p:txBody>
          <a:bodyPr>
            <a:noAutofit/>
          </a:bodyPr>
          <a:lstStyle/>
          <a:p>
            <a:r>
              <a:rPr lang="en-US" sz="12000" b="1" dirty="0"/>
              <a:t>Pistol Videos</a:t>
            </a:r>
          </a:p>
        </p:txBody>
      </p:sp>
      <p:pic>
        <p:nvPicPr>
          <p:cNvPr id="1026" name="Picture 2" descr="Beretta M9 - Wikipedia">
            <a:extLst>
              <a:ext uri="{FF2B5EF4-FFF2-40B4-BE49-F238E27FC236}">
                <a16:creationId xmlns:a16="http://schemas.microsoft.com/office/drawing/2014/main" id="{10ED9846-70D8-43C9-B9F8-40EDAE94A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0853" y="2907267"/>
            <a:ext cx="4493395" cy="301093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320F M17 9mm 4.7 17 Round Coyote Tan Sig Sauer 320F-9-M17">
            <a:extLst>
              <a:ext uri="{FF2B5EF4-FFF2-40B4-BE49-F238E27FC236}">
                <a16:creationId xmlns:a16="http://schemas.microsoft.com/office/drawing/2014/main" id="{849290CA-83C6-496C-99DD-8DF528E3B96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321" r="9016"/>
          <a:stretch/>
        </p:blipFill>
        <p:spPr bwMode="auto">
          <a:xfrm>
            <a:off x="3383518" y="2415698"/>
            <a:ext cx="3841065" cy="376472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Sig Sauer Unveils Civilian Version of Army's M18 Modular Handgun System |  Military.com">
            <a:extLst>
              <a:ext uri="{FF2B5EF4-FFF2-40B4-BE49-F238E27FC236}">
                <a16:creationId xmlns:a16="http://schemas.microsoft.com/office/drawing/2014/main" id="{07D406E2-19BC-4469-AE98-68DB2A5AA25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427" r="14007"/>
          <a:stretch/>
        </p:blipFill>
        <p:spPr bwMode="auto">
          <a:xfrm>
            <a:off x="107092" y="2671111"/>
            <a:ext cx="3130378" cy="29573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6AD9A5-C760-4C89-818C-51F7202E10E4}"/>
              </a:ext>
            </a:extLst>
          </p:cNvPr>
          <p:cNvSpPr txBox="1"/>
          <p:nvPr/>
        </p:nvSpPr>
        <p:spPr>
          <a:xfrm>
            <a:off x="107092" y="5826481"/>
            <a:ext cx="1202725" cy="707886"/>
          </a:xfrm>
          <a:prstGeom prst="rect">
            <a:avLst/>
          </a:prstGeom>
          <a:noFill/>
        </p:spPr>
        <p:txBody>
          <a:bodyPr wrap="square" rtlCol="0">
            <a:spAutoFit/>
          </a:bodyPr>
          <a:lstStyle/>
          <a:p>
            <a:r>
              <a:rPr lang="en-US" sz="4000" dirty="0"/>
              <a:t>M18</a:t>
            </a:r>
          </a:p>
        </p:txBody>
      </p:sp>
      <p:sp>
        <p:nvSpPr>
          <p:cNvPr id="8" name="TextBox 7">
            <a:extLst>
              <a:ext uri="{FF2B5EF4-FFF2-40B4-BE49-F238E27FC236}">
                <a16:creationId xmlns:a16="http://schemas.microsoft.com/office/drawing/2014/main" id="{91CA57D5-CA88-4922-BE7F-79440F1401ED}"/>
              </a:ext>
            </a:extLst>
          </p:cNvPr>
          <p:cNvSpPr txBox="1"/>
          <p:nvPr/>
        </p:nvSpPr>
        <p:spPr>
          <a:xfrm>
            <a:off x="6021858" y="5826481"/>
            <a:ext cx="1202725" cy="707886"/>
          </a:xfrm>
          <a:prstGeom prst="rect">
            <a:avLst/>
          </a:prstGeom>
          <a:noFill/>
        </p:spPr>
        <p:txBody>
          <a:bodyPr wrap="square" rtlCol="0">
            <a:spAutoFit/>
          </a:bodyPr>
          <a:lstStyle/>
          <a:p>
            <a:r>
              <a:rPr lang="en-US" sz="4000" dirty="0"/>
              <a:t>M17</a:t>
            </a:r>
          </a:p>
        </p:txBody>
      </p:sp>
      <p:sp>
        <p:nvSpPr>
          <p:cNvPr id="9" name="TextBox 8">
            <a:extLst>
              <a:ext uri="{FF2B5EF4-FFF2-40B4-BE49-F238E27FC236}">
                <a16:creationId xmlns:a16="http://schemas.microsoft.com/office/drawing/2014/main" id="{811408AE-5E13-4D4B-B759-3D56ABF1B821}"/>
              </a:ext>
            </a:extLst>
          </p:cNvPr>
          <p:cNvSpPr txBox="1"/>
          <p:nvPr/>
        </p:nvSpPr>
        <p:spPr>
          <a:xfrm>
            <a:off x="10651523" y="5826481"/>
            <a:ext cx="1202725" cy="707886"/>
          </a:xfrm>
          <a:prstGeom prst="rect">
            <a:avLst/>
          </a:prstGeom>
          <a:noFill/>
        </p:spPr>
        <p:txBody>
          <a:bodyPr wrap="square" rtlCol="0">
            <a:spAutoFit/>
          </a:bodyPr>
          <a:lstStyle/>
          <a:p>
            <a:r>
              <a:rPr lang="en-US" sz="4000" dirty="0"/>
              <a:t>M9</a:t>
            </a:r>
          </a:p>
        </p:txBody>
      </p:sp>
    </p:spTree>
    <p:extLst>
      <p:ext uri="{BB962C8B-B14F-4D97-AF65-F5344CB8AC3E}">
        <p14:creationId xmlns:p14="http://schemas.microsoft.com/office/powerpoint/2010/main" val="3265503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0B3C4-FF37-4075-81DC-60D3519AFEBD}"/>
              </a:ext>
            </a:extLst>
          </p:cNvPr>
          <p:cNvSpPr>
            <a:spLocks noGrp="1"/>
          </p:cNvSpPr>
          <p:nvPr>
            <p:ph type="title"/>
          </p:nvPr>
        </p:nvSpPr>
        <p:spPr>
          <a:xfrm>
            <a:off x="838200" y="118549"/>
            <a:ext cx="7340029" cy="446533"/>
          </a:xfrm>
        </p:spPr>
        <p:txBody>
          <a:bodyPr>
            <a:normAutofit fontScale="90000"/>
          </a:bodyPr>
          <a:lstStyle/>
          <a:p>
            <a:r>
              <a:rPr lang="en-US" b="1" dirty="0">
                <a:effectLst>
                  <a:outerShdw blurRad="38100" dist="38100" dir="2700000" algn="tl">
                    <a:srgbClr val="000000">
                      <a:alpha val="43137"/>
                    </a:srgbClr>
                  </a:outerShdw>
                </a:effectLst>
              </a:rPr>
              <a:t>Example Range Walk Through</a:t>
            </a:r>
            <a:endParaRPr lang="en-US" b="1" dirty="0">
              <a:effectLst>
                <a:outerShdw blurRad="38100" dist="38100" dir="2700000" algn="tl">
                  <a:srgbClr val="000000">
                    <a:alpha val="43137"/>
                  </a:srgbClr>
                </a:outerShdw>
              </a:effectLst>
              <a:cs typeface="Calibri Light"/>
            </a:endParaRPr>
          </a:p>
        </p:txBody>
      </p:sp>
      <p:pic>
        <p:nvPicPr>
          <p:cNvPr id="4" name="Online Media 3" title="2019 Range Walk Though">
            <a:hlinkClick r:id="" action="ppaction://media"/>
            <a:extLst>
              <a:ext uri="{FF2B5EF4-FFF2-40B4-BE49-F238E27FC236}">
                <a16:creationId xmlns:a16="http://schemas.microsoft.com/office/drawing/2014/main" id="{238C517C-9B93-49D8-AB84-55DDC3F4E5ED}"/>
              </a:ext>
            </a:extLst>
          </p:cNvPr>
          <p:cNvPicPr>
            <a:picLocks noGrp="1" noRot="1" noChangeAspect="1"/>
          </p:cNvPicPr>
          <p:nvPr>
            <p:ph idx="1"/>
            <a:videoFile r:link="rId1"/>
          </p:nvPr>
        </p:nvPicPr>
        <p:blipFill>
          <a:blip r:embed="rId4"/>
          <a:stretch>
            <a:fillRect/>
          </a:stretch>
        </p:blipFill>
        <p:spPr>
          <a:xfrm>
            <a:off x="627427" y="678094"/>
            <a:ext cx="10937145" cy="6179906"/>
          </a:xfrm>
          <a:prstGeom prst="rect">
            <a:avLst/>
          </a:prstGeom>
        </p:spPr>
      </p:pic>
    </p:spTree>
    <p:extLst>
      <p:ext uri="{BB962C8B-B14F-4D97-AF65-F5344CB8AC3E}">
        <p14:creationId xmlns:p14="http://schemas.microsoft.com/office/powerpoint/2010/main" val="143895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2DB33-E5AE-434E-BF1F-6E51DEE10198}"/>
              </a:ext>
            </a:extLst>
          </p:cNvPr>
          <p:cNvSpPr>
            <a:spLocks noGrp="1"/>
          </p:cNvSpPr>
          <p:nvPr>
            <p:ph type="title"/>
          </p:nvPr>
        </p:nvSpPr>
        <p:spPr>
          <a:xfrm>
            <a:off x="4727610" y="0"/>
            <a:ext cx="2736779" cy="358300"/>
          </a:xfrm>
        </p:spPr>
        <p:txBody>
          <a:bodyPr>
            <a:normAutofit fontScale="90000"/>
          </a:bodyPr>
          <a:lstStyle/>
          <a:p>
            <a:r>
              <a:rPr lang="en-US" sz="2400" b="1" dirty="0"/>
              <a:t>Grip and Manipulation</a:t>
            </a:r>
            <a:endParaRPr lang="en-US" b="1" dirty="0"/>
          </a:p>
        </p:txBody>
      </p:sp>
      <p:pic>
        <p:nvPicPr>
          <p:cNvPr id="4" name="Online Media 3" title="Shooter's Corner: &quot;Grip and Trigger Control of the M9&quot;">
            <a:hlinkClick r:id="" action="ppaction://media"/>
            <a:extLst>
              <a:ext uri="{FF2B5EF4-FFF2-40B4-BE49-F238E27FC236}">
                <a16:creationId xmlns:a16="http://schemas.microsoft.com/office/drawing/2014/main" id="{DE1056B6-671C-40F2-9A43-25DA2C8863DE}"/>
              </a:ext>
            </a:extLst>
          </p:cNvPr>
          <p:cNvPicPr>
            <a:picLocks noGrp="1" noRot="1" noChangeAspect="1"/>
          </p:cNvPicPr>
          <p:nvPr>
            <p:ph idx="1"/>
            <a:videoFile r:link="rId1"/>
          </p:nvPr>
        </p:nvPicPr>
        <p:blipFill>
          <a:blip r:embed="rId4"/>
          <a:stretch>
            <a:fillRect/>
          </a:stretch>
        </p:blipFill>
        <p:spPr>
          <a:xfrm>
            <a:off x="349968" y="358300"/>
            <a:ext cx="11492063" cy="6493454"/>
          </a:xfrm>
          <a:prstGeom prst="rect">
            <a:avLst/>
          </a:prstGeom>
        </p:spPr>
      </p:pic>
    </p:spTree>
    <p:extLst>
      <p:ext uri="{BB962C8B-B14F-4D97-AF65-F5344CB8AC3E}">
        <p14:creationId xmlns:p14="http://schemas.microsoft.com/office/powerpoint/2010/main" val="211479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Pistol Fundamentals">
            <a:hlinkClick r:id="" action="ppaction://media"/>
            <a:extLst>
              <a:ext uri="{FF2B5EF4-FFF2-40B4-BE49-F238E27FC236}">
                <a16:creationId xmlns:a16="http://schemas.microsoft.com/office/drawing/2014/main" id="{42633974-03C4-4E56-9BC9-7BEC5AF76142}"/>
              </a:ext>
            </a:extLst>
          </p:cNvPr>
          <p:cNvPicPr>
            <a:picLocks noGrp="1" noRot="1" noChangeAspect="1"/>
          </p:cNvPicPr>
          <p:nvPr>
            <p:ph idx="1"/>
            <a:videoFile r:link="rId1"/>
          </p:nvPr>
        </p:nvPicPr>
        <p:blipFill>
          <a:blip r:embed="rId4"/>
          <a:stretch>
            <a:fillRect/>
          </a:stretch>
        </p:blipFill>
        <p:spPr>
          <a:xfrm>
            <a:off x="1719898" y="298035"/>
            <a:ext cx="8752203" cy="6559965"/>
          </a:xfrm>
          <a:prstGeom prst="rect">
            <a:avLst/>
          </a:prstGeom>
        </p:spPr>
      </p:pic>
      <p:sp>
        <p:nvSpPr>
          <p:cNvPr id="5" name="Title 1">
            <a:extLst>
              <a:ext uri="{FF2B5EF4-FFF2-40B4-BE49-F238E27FC236}">
                <a16:creationId xmlns:a16="http://schemas.microsoft.com/office/drawing/2014/main" id="{F78370E7-5EA9-4005-8925-F7878EFA56A1}"/>
              </a:ext>
            </a:extLst>
          </p:cNvPr>
          <p:cNvSpPr>
            <a:spLocks noGrp="1"/>
          </p:cNvSpPr>
          <p:nvPr>
            <p:ph type="title"/>
          </p:nvPr>
        </p:nvSpPr>
        <p:spPr>
          <a:xfrm>
            <a:off x="5326186" y="0"/>
            <a:ext cx="1539626" cy="358300"/>
          </a:xfrm>
        </p:spPr>
        <p:txBody>
          <a:bodyPr>
            <a:normAutofit fontScale="90000"/>
          </a:bodyPr>
          <a:lstStyle/>
          <a:p>
            <a:r>
              <a:rPr lang="en-US" sz="2400" b="1" dirty="0"/>
              <a:t>Pistol Basics</a:t>
            </a:r>
            <a:endParaRPr lang="en-US" b="1" dirty="0"/>
          </a:p>
        </p:txBody>
      </p:sp>
    </p:spTree>
    <p:extLst>
      <p:ext uri="{BB962C8B-B14F-4D97-AF65-F5344CB8AC3E}">
        <p14:creationId xmlns:p14="http://schemas.microsoft.com/office/powerpoint/2010/main" val="330977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Training Tuesday: Trigger Control Demonstration Drill">
            <a:hlinkClick r:id="" action="ppaction://media"/>
            <a:extLst>
              <a:ext uri="{FF2B5EF4-FFF2-40B4-BE49-F238E27FC236}">
                <a16:creationId xmlns:a16="http://schemas.microsoft.com/office/drawing/2014/main" id="{DF379E1B-583C-497D-A454-18553C4A8A36}"/>
              </a:ext>
            </a:extLst>
          </p:cNvPr>
          <p:cNvPicPr>
            <a:picLocks noGrp="1" noRot="1" noChangeAspect="1"/>
          </p:cNvPicPr>
          <p:nvPr>
            <p:ph idx="1"/>
            <a:videoFile r:link="rId1"/>
          </p:nvPr>
        </p:nvPicPr>
        <p:blipFill>
          <a:blip r:embed="rId4"/>
          <a:stretch>
            <a:fillRect/>
          </a:stretch>
        </p:blipFill>
        <p:spPr>
          <a:xfrm>
            <a:off x="328164" y="369332"/>
            <a:ext cx="11535672" cy="6488668"/>
          </a:xfrm>
          <a:prstGeom prst="rect">
            <a:avLst/>
          </a:prstGeom>
        </p:spPr>
      </p:pic>
      <p:sp>
        <p:nvSpPr>
          <p:cNvPr id="5" name="TextBox 4">
            <a:extLst>
              <a:ext uri="{FF2B5EF4-FFF2-40B4-BE49-F238E27FC236}">
                <a16:creationId xmlns:a16="http://schemas.microsoft.com/office/drawing/2014/main" id="{18F61CA0-7462-4D8B-AFFE-E7B6A496E06A}"/>
              </a:ext>
            </a:extLst>
          </p:cNvPr>
          <p:cNvSpPr txBox="1"/>
          <p:nvPr/>
        </p:nvSpPr>
        <p:spPr>
          <a:xfrm>
            <a:off x="4315146" y="0"/>
            <a:ext cx="3529601" cy="369332"/>
          </a:xfrm>
          <a:prstGeom prst="rect">
            <a:avLst/>
          </a:prstGeom>
          <a:noFill/>
        </p:spPr>
        <p:txBody>
          <a:bodyPr wrap="square">
            <a:spAutoFit/>
          </a:bodyPr>
          <a:lstStyle/>
          <a:p>
            <a:r>
              <a:rPr lang="en-US" b="1" dirty="0"/>
              <a:t>Trigger Control Demonstration Drill</a:t>
            </a:r>
          </a:p>
        </p:txBody>
      </p:sp>
    </p:spTree>
    <p:extLst>
      <p:ext uri="{BB962C8B-B14F-4D97-AF65-F5344CB8AC3E}">
        <p14:creationId xmlns:p14="http://schemas.microsoft.com/office/powerpoint/2010/main" val="52463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Shooter's Corner:  Drawing the M9">
            <a:hlinkClick r:id="" action="ppaction://media"/>
            <a:extLst>
              <a:ext uri="{FF2B5EF4-FFF2-40B4-BE49-F238E27FC236}">
                <a16:creationId xmlns:a16="http://schemas.microsoft.com/office/drawing/2014/main" id="{BE454D8A-5D98-4C62-BB3D-505AD6226697}"/>
              </a:ext>
            </a:extLst>
          </p:cNvPr>
          <p:cNvPicPr>
            <a:picLocks noGrp="1" noRot="1" noChangeAspect="1"/>
          </p:cNvPicPr>
          <p:nvPr>
            <p:ph idx="1"/>
            <a:videoFile r:link="rId1"/>
          </p:nvPr>
        </p:nvPicPr>
        <p:blipFill>
          <a:blip r:embed="rId4"/>
          <a:stretch>
            <a:fillRect/>
          </a:stretch>
        </p:blipFill>
        <p:spPr>
          <a:xfrm>
            <a:off x="-20001" y="0"/>
            <a:ext cx="12212001" cy="6869095"/>
          </a:xfrm>
          <a:prstGeom prst="rect">
            <a:avLst/>
          </a:prstGeom>
        </p:spPr>
      </p:pic>
    </p:spTree>
    <p:extLst>
      <p:ext uri="{BB962C8B-B14F-4D97-AF65-F5344CB8AC3E}">
        <p14:creationId xmlns:p14="http://schemas.microsoft.com/office/powerpoint/2010/main" val="192620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Shooter's Corner: Grip and Trigger Control of the M9">
            <a:hlinkClick r:id="" action="ppaction://media"/>
            <a:extLst>
              <a:ext uri="{FF2B5EF4-FFF2-40B4-BE49-F238E27FC236}">
                <a16:creationId xmlns:a16="http://schemas.microsoft.com/office/drawing/2014/main" id="{82DB744D-0E9E-417E-8BC6-4B4712C051AB}"/>
              </a:ext>
            </a:extLst>
          </p:cNvPr>
          <p:cNvPicPr>
            <a:picLocks noGrp="1" noRot="1" noChangeAspect="1"/>
          </p:cNvPicPr>
          <p:nvPr>
            <p:ph idx="1"/>
            <a:videoFile r:link="rId1"/>
          </p:nvPr>
        </p:nvPicPr>
        <p:blipFill>
          <a:blip r:embed="rId4"/>
          <a:stretch>
            <a:fillRect/>
          </a:stretch>
        </p:blipFill>
        <p:spPr>
          <a:xfrm>
            <a:off x="0" y="0"/>
            <a:ext cx="12192276" cy="6858000"/>
          </a:xfrm>
          <a:prstGeom prst="rect">
            <a:avLst/>
          </a:prstGeom>
        </p:spPr>
      </p:pic>
    </p:spTree>
    <p:extLst>
      <p:ext uri="{BB962C8B-B14F-4D97-AF65-F5344CB8AC3E}">
        <p14:creationId xmlns:p14="http://schemas.microsoft.com/office/powerpoint/2010/main" val="217825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Shooter's Corner: Weapon Manipulation for the M9">
            <a:hlinkClick r:id="" action="ppaction://media"/>
            <a:extLst>
              <a:ext uri="{FF2B5EF4-FFF2-40B4-BE49-F238E27FC236}">
                <a16:creationId xmlns:a16="http://schemas.microsoft.com/office/drawing/2014/main" id="{89171010-CFBB-4039-87E9-F1FB4E96C948}"/>
              </a:ext>
            </a:extLst>
          </p:cNvPr>
          <p:cNvPicPr>
            <a:picLocks noGrp="1" noRot="1" noChangeAspect="1"/>
          </p:cNvPicPr>
          <p:nvPr>
            <p:ph idx="1"/>
            <a:videoFile r:link="rId1"/>
          </p:nvPr>
        </p:nvPicPr>
        <p:blipFill>
          <a:blip r:embed="rId4"/>
          <a:stretch>
            <a:fillRect/>
          </a:stretch>
        </p:blipFill>
        <p:spPr>
          <a:xfrm>
            <a:off x="0" y="0"/>
            <a:ext cx="12192000" cy="6857844"/>
          </a:xfrm>
          <a:prstGeom prst="rect">
            <a:avLst/>
          </a:prstGeom>
        </p:spPr>
      </p:pic>
    </p:spTree>
    <p:extLst>
      <p:ext uri="{BB962C8B-B14F-4D97-AF65-F5344CB8AC3E}">
        <p14:creationId xmlns:p14="http://schemas.microsoft.com/office/powerpoint/2010/main" val="1163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F71BA-17D8-4255-8B45-0DBF1C1B5CB7}"/>
              </a:ext>
            </a:extLst>
          </p:cNvPr>
          <p:cNvSpPr>
            <a:spLocks noGrp="1"/>
          </p:cNvSpPr>
          <p:nvPr>
            <p:ph type="title"/>
          </p:nvPr>
        </p:nvSpPr>
        <p:spPr>
          <a:xfrm>
            <a:off x="838200" y="0"/>
            <a:ext cx="10515600" cy="1325563"/>
          </a:xfrm>
        </p:spPr>
        <p:txBody>
          <a:bodyPr/>
          <a:lstStyle/>
          <a:p>
            <a:r>
              <a:rPr lang="en-US" b="1" dirty="0">
                <a:effectLst>
                  <a:outerShdw blurRad="38100" dist="38100" dir="2700000" algn="tl">
                    <a:srgbClr val="000000">
                      <a:alpha val="43137"/>
                    </a:srgbClr>
                  </a:outerShdw>
                </a:effectLst>
              </a:rPr>
              <a:t>Current Qualification Walk Through</a:t>
            </a:r>
          </a:p>
        </p:txBody>
      </p:sp>
      <p:pic>
        <p:nvPicPr>
          <p:cNvPr id="4" name="Online Media 3" title="New Army Rifle Qualification and Training Strategy Overview">
            <a:hlinkClick r:id="" action="ppaction://media"/>
            <a:extLst>
              <a:ext uri="{FF2B5EF4-FFF2-40B4-BE49-F238E27FC236}">
                <a16:creationId xmlns:a16="http://schemas.microsoft.com/office/drawing/2014/main" id="{5D5DB365-BE55-490A-AF8E-6AB5A5BD4343}"/>
              </a:ext>
            </a:extLst>
          </p:cNvPr>
          <p:cNvPicPr>
            <a:picLocks noGrp="1" noRot="1" noChangeAspect="1"/>
          </p:cNvPicPr>
          <p:nvPr>
            <p:ph idx="1"/>
            <a:videoFile r:link="rId1"/>
          </p:nvPr>
        </p:nvPicPr>
        <p:blipFill>
          <a:blip r:embed="rId4"/>
          <a:stretch>
            <a:fillRect/>
          </a:stretch>
        </p:blipFill>
        <p:spPr>
          <a:xfrm>
            <a:off x="1150706" y="1206565"/>
            <a:ext cx="9996755" cy="5648549"/>
          </a:xfrm>
          <a:prstGeom prst="rect">
            <a:avLst/>
          </a:prstGeom>
        </p:spPr>
      </p:pic>
    </p:spTree>
    <p:extLst>
      <p:ext uri="{BB962C8B-B14F-4D97-AF65-F5344CB8AC3E}">
        <p14:creationId xmlns:p14="http://schemas.microsoft.com/office/powerpoint/2010/main" val="341699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AE929-550E-4048-B554-ACFCCE5CB401}"/>
              </a:ext>
            </a:extLst>
          </p:cNvPr>
          <p:cNvSpPr>
            <a:spLocks noGrp="1"/>
          </p:cNvSpPr>
          <p:nvPr>
            <p:ph type="title"/>
          </p:nvPr>
        </p:nvSpPr>
        <p:spPr>
          <a:xfrm>
            <a:off x="347513" y="3078296"/>
            <a:ext cx="11591826" cy="1325563"/>
          </a:xfrm>
        </p:spPr>
        <p:txBody>
          <a:bodyPr/>
          <a:lstStyle/>
          <a:p>
            <a:pPr algn="ctr"/>
            <a:r>
              <a:rPr lang="en-US" b="1" dirty="0">
                <a:effectLst>
                  <a:outerShdw blurRad="38100" dist="38100" dir="2700000" algn="tl">
                    <a:srgbClr val="000000">
                      <a:alpha val="43137"/>
                    </a:srgbClr>
                  </a:outerShdw>
                </a:effectLst>
                <a:cs typeface="Calibri Light"/>
              </a:rPr>
              <a:t>You should have a weapon and optic assigned on the Company MAL.</a:t>
            </a:r>
          </a:p>
        </p:txBody>
      </p:sp>
      <p:pic>
        <p:nvPicPr>
          <p:cNvPr id="5" name="Picture 4">
            <a:extLst>
              <a:ext uri="{FF2B5EF4-FFF2-40B4-BE49-F238E27FC236}">
                <a16:creationId xmlns:a16="http://schemas.microsoft.com/office/drawing/2014/main" id="{043567FC-5260-4727-A7FD-F8F07C644DCD}"/>
              </a:ext>
            </a:extLst>
          </p:cNvPr>
          <p:cNvPicPr>
            <a:picLocks noChangeAspect="1"/>
          </p:cNvPicPr>
          <p:nvPr/>
        </p:nvPicPr>
        <p:blipFill>
          <a:blip r:embed="rId3"/>
          <a:stretch>
            <a:fillRect/>
          </a:stretch>
        </p:blipFill>
        <p:spPr>
          <a:xfrm>
            <a:off x="0" y="104783"/>
            <a:ext cx="12192000" cy="2410795"/>
          </a:xfrm>
          <a:prstGeom prst="rect">
            <a:avLst/>
          </a:prstGeom>
        </p:spPr>
      </p:pic>
      <p:sp>
        <p:nvSpPr>
          <p:cNvPr id="3" name="TextBox 2">
            <a:extLst>
              <a:ext uri="{FF2B5EF4-FFF2-40B4-BE49-F238E27FC236}">
                <a16:creationId xmlns:a16="http://schemas.microsoft.com/office/drawing/2014/main" id="{46038022-44D4-4F34-AAC1-1EC3B471D238}"/>
              </a:ext>
            </a:extLst>
          </p:cNvPr>
          <p:cNvSpPr txBox="1"/>
          <p:nvPr/>
        </p:nvSpPr>
        <p:spPr>
          <a:xfrm>
            <a:off x="3441843" y="6113124"/>
            <a:ext cx="5208997" cy="369332"/>
          </a:xfrm>
          <a:prstGeom prst="rect">
            <a:avLst/>
          </a:prstGeom>
          <a:noFill/>
        </p:spPr>
        <p:txBody>
          <a:bodyPr wrap="square" rtlCol="0">
            <a:spAutoFit/>
          </a:bodyPr>
          <a:lstStyle/>
          <a:p>
            <a:r>
              <a:rPr lang="en-US" dirty="0"/>
              <a:t>Resource: Creating a MAL</a:t>
            </a:r>
          </a:p>
        </p:txBody>
      </p:sp>
    </p:spTree>
    <p:extLst>
      <p:ext uri="{BB962C8B-B14F-4D97-AF65-F5344CB8AC3E}">
        <p14:creationId xmlns:p14="http://schemas.microsoft.com/office/powerpoint/2010/main" val="2978903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FBBC0D6-BC11-4930-A7C9-0682371F0C54}"/>
              </a:ext>
            </a:extLst>
          </p:cNvPr>
          <p:cNvSpPr/>
          <p:nvPr/>
        </p:nvSpPr>
        <p:spPr>
          <a:xfrm>
            <a:off x="6115870" y="1690688"/>
            <a:ext cx="6046237" cy="3440959"/>
          </a:xfrm>
          <a:prstGeom prst="rect">
            <a:avLst/>
          </a:prstGeom>
          <a:solidFill>
            <a:schemeClr val="accent6">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4000" b="1" dirty="0">
                <a:solidFill>
                  <a:schemeClr val="tx1"/>
                </a:solidFill>
                <a:effectLst>
                  <a:outerShdw blurRad="50800" dist="38100" dir="2700000" algn="tl" rotWithShape="0">
                    <a:prstClr val="black">
                      <a:alpha val="40000"/>
                    </a:prstClr>
                  </a:outerShdw>
                </a:effectLst>
              </a:rPr>
              <a:t>Run</a:t>
            </a:r>
          </a:p>
        </p:txBody>
      </p:sp>
      <p:sp>
        <p:nvSpPr>
          <p:cNvPr id="12" name="Rectangle 11">
            <a:extLst>
              <a:ext uri="{FF2B5EF4-FFF2-40B4-BE49-F238E27FC236}">
                <a16:creationId xmlns:a16="http://schemas.microsoft.com/office/drawing/2014/main" id="{71EADE68-4186-45FA-91F0-11C0A26AFFA6}"/>
              </a:ext>
            </a:extLst>
          </p:cNvPr>
          <p:cNvSpPr/>
          <p:nvPr/>
        </p:nvSpPr>
        <p:spPr>
          <a:xfrm>
            <a:off x="4067433" y="1711236"/>
            <a:ext cx="2008699" cy="3405294"/>
          </a:xfrm>
          <a:prstGeom prst="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4000" b="1" dirty="0">
                <a:solidFill>
                  <a:schemeClr val="tx1"/>
                </a:solidFill>
                <a:effectLst>
                  <a:outerShdw blurRad="50800" dist="38100" dir="2700000" algn="tl" rotWithShape="0">
                    <a:prstClr val="black">
                      <a:alpha val="40000"/>
                    </a:prstClr>
                  </a:outerShdw>
                </a:effectLst>
              </a:rPr>
              <a:t>Walk</a:t>
            </a:r>
          </a:p>
        </p:txBody>
      </p:sp>
      <p:sp>
        <p:nvSpPr>
          <p:cNvPr id="11" name="Rectangle 10">
            <a:extLst>
              <a:ext uri="{FF2B5EF4-FFF2-40B4-BE49-F238E27FC236}">
                <a16:creationId xmlns:a16="http://schemas.microsoft.com/office/drawing/2014/main" id="{2953CE37-8893-49F2-BB4F-E8D8AA0241E4}"/>
              </a:ext>
            </a:extLst>
          </p:cNvPr>
          <p:cNvSpPr/>
          <p:nvPr/>
        </p:nvSpPr>
        <p:spPr>
          <a:xfrm>
            <a:off x="29893" y="1726353"/>
            <a:ext cx="4006921" cy="3405294"/>
          </a:xfrm>
          <a:prstGeom prst="rect">
            <a:avLst/>
          </a:prstGeom>
          <a:solidFill>
            <a:schemeClr val="accent2">
              <a:lumMod val="40000"/>
              <a:lumOff val="60000"/>
            </a:schemeClr>
          </a:solidFill>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sz="4000" b="1" dirty="0">
                <a:solidFill>
                  <a:schemeClr val="tx1"/>
                </a:solidFill>
                <a:effectLst>
                  <a:outerShdw blurRad="50800" dist="38100" dir="2700000" algn="tl" rotWithShape="0">
                    <a:prstClr val="black">
                      <a:alpha val="40000"/>
                    </a:prstClr>
                  </a:outerShdw>
                </a:effectLst>
              </a:rPr>
              <a:t>Crawl</a:t>
            </a:r>
          </a:p>
        </p:txBody>
      </p:sp>
      <p:sp>
        <p:nvSpPr>
          <p:cNvPr id="2" name="Title 1">
            <a:extLst>
              <a:ext uri="{FF2B5EF4-FFF2-40B4-BE49-F238E27FC236}">
                <a16:creationId xmlns:a16="http://schemas.microsoft.com/office/drawing/2014/main" id="{086CA10A-BBB5-4C8B-B9DD-0C0207EFA6FE}"/>
              </a:ext>
            </a:extLst>
          </p:cNvPr>
          <p:cNvSpPr>
            <a:spLocks noGrp="1"/>
          </p:cNvSpPr>
          <p:nvPr>
            <p:ph type="title"/>
          </p:nvPr>
        </p:nvSpPr>
        <p:spPr>
          <a:xfrm>
            <a:off x="838200" y="98001"/>
            <a:ext cx="10515600" cy="1325563"/>
          </a:xfrm>
        </p:spPr>
        <p:txBody>
          <a:bodyPr/>
          <a:lstStyle/>
          <a:p>
            <a:pPr algn="ctr"/>
            <a:r>
              <a:rPr lang="en-US" b="1" dirty="0">
                <a:effectLst>
                  <a:outerShdw blurRad="38100" dist="38100" dir="2700000" algn="tl">
                    <a:srgbClr val="000000">
                      <a:alpha val="43137"/>
                    </a:srgbClr>
                  </a:outerShdw>
                </a:effectLst>
              </a:rPr>
              <a:t>Understanding the Individual Weapons Training Strategy</a:t>
            </a:r>
          </a:p>
        </p:txBody>
      </p:sp>
      <p:sp>
        <p:nvSpPr>
          <p:cNvPr id="4" name="Rectangle 3">
            <a:extLst>
              <a:ext uri="{FF2B5EF4-FFF2-40B4-BE49-F238E27FC236}">
                <a16:creationId xmlns:a16="http://schemas.microsoft.com/office/drawing/2014/main" id="{C82C5899-6906-4B13-A609-092F5FCD378E}"/>
              </a:ext>
            </a:extLst>
          </p:cNvPr>
          <p:cNvSpPr/>
          <p:nvPr/>
        </p:nvSpPr>
        <p:spPr>
          <a:xfrm>
            <a:off x="151111" y="1813301"/>
            <a:ext cx="1693187" cy="2584038"/>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1</a:t>
            </a:r>
            <a:endParaRPr lang="en-US" sz="1000"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Preliminary Marksmanship Instruction &amp; Evaluation</a:t>
            </a:r>
            <a:br>
              <a:rPr lang="en-US" dirty="0">
                <a:effectLst>
                  <a:outerShdw blurRad="50800" dist="38100" dir="2700000" algn="tl" rotWithShape="0">
                    <a:prstClr val="black">
                      <a:alpha val="40000"/>
                    </a:prstClr>
                  </a:outerShdw>
                </a:effectLst>
              </a:rPr>
            </a:br>
            <a:r>
              <a:rPr lang="en-US" dirty="0">
                <a:effectLst>
                  <a:outerShdw blurRad="50800" dist="38100" dir="2700000" algn="tl" rotWithShape="0">
                    <a:prstClr val="black">
                      <a:alpha val="40000"/>
                    </a:prstClr>
                  </a:outerShdw>
                </a:effectLst>
              </a:rPr>
              <a:t>(PMI&amp;E)</a:t>
            </a:r>
          </a:p>
          <a:p>
            <a:pPr algn="ct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0.5 Days</a:t>
            </a:r>
          </a:p>
        </p:txBody>
      </p:sp>
      <p:sp>
        <p:nvSpPr>
          <p:cNvPr id="5" name="Rectangle 4">
            <a:extLst>
              <a:ext uri="{FF2B5EF4-FFF2-40B4-BE49-F238E27FC236}">
                <a16:creationId xmlns:a16="http://schemas.microsoft.com/office/drawing/2014/main" id="{B2067313-53C4-471D-A23C-3232439C512B}"/>
              </a:ext>
            </a:extLst>
          </p:cNvPr>
          <p:cNvSpPr/>
          <p:nvPr/>
        </p:nvSpPr>
        <p:spPr>
          <a:xfrm>
            <a:off x="2191976" y="1813298"/>
            <a:ext cx="1691640" cy="2584038"/>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2</a:t>
            </a:r>
            <a:endParaRPr lang="en-US" sz="1000"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Preliminary Live Fire Simulations (PLFS)</a:t>
            </a: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0.5 Days</a:t>
            </a:r>
          </a:p>
        </p:txBody>
      </p:sp>
      <p:sp>
        <p:nvSpPr>
          <p:cNvPr id="6" name="Rectangle 5">
            <a:extLst>
              <a:ext uri="{FF2B5EF4-FFF2-40B4-BE49-F238E27FC236}">
                <a16:creationId xmlns:a16="http://schemas.microsoft.com/office/drawing/2014/main" id="{096BDCA0-8802-43F1-B6C8-7A0DDA081791}"/>
              </a:ext>
            </a:extLst>
          </p:cNvPr>
          <p:cNvSpPr/>
          <p:nvPr/>
        </p:nvSpPr>
        <p:spPr>
          <a:xfrm>
            <a:off x="4231294" y="1813297"/>
            <a:ext cx="1691640" cy="2584039"/>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3</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Drills</a:t>
            </a: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1 Day</a:t>
            </a:r>
          </a:p>
        </p:txBody>
      </p:sp>
      <p:sp>
        <p:nvSpPr>
          <p:cNvPr id="7" name="Rectangle 6">
            <a:extLst>
              <a:ext uri="{FF2B5EF4-FFF2-40B4-BE49-F238E27FC236}">
                <a16:creationId xmlns:a16="http://schemas.microsoft.com/office/drawing/2014/main" id="{128ED3AD-6E3B-4063-B696-E0D167A9B39D}"/>
              </a:ext>
            </a:extLst>
          </p:cNvPr>
          <p:cNvSpPr/>
          <p:nvPr/>
        </p:nvSpPr>
        <p:spPr>
          <a:xfrm>
            <a:off x="6270612" y="1813296"/>
            <a:ext cx="1691640" cy="2584040"/>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4</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Group &amp; Zero</a:t>
            </a: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0.5 Days</a:t>
            </a:r>
          </a:p>
        </p:txBody>
      </p:sp>
      <p:sp>
        <p:nvSpPr>
          <p:cNvPr id="8" name="Rectangle 7">
            <a:extLst>
              <a:ext uri="{FF2B5EF4-FFF2-40B4-BE49-F238E27FC236}">
                <a16:creationId xmlns:a16="http://schemas.microsoft.com/office/drawing/2014/main" id="{33D63FE3-2E6D-4280-98FC-73B04CA5A9D7}"/>
              </a:ext>
            </a:extLst>
          </p:cNvPr>
          <p:cNvSpPr/>
          <p:nvPr/>
        </p:nvSpPr>
        <p:spPr>
          <a:xfrm>
            <a:off x="8309930" y="1813295"/>
            <a:ext cx="1691640" cy="2584040"/>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5</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Practice</a:t>
            </a: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1 Day</a:t>
            </a:r>
          </a:p>
        </p:txBody>
      </p:sp>
      <p:sp>
        <p:nvSpPr>
          <p:cNvPr id="9" name="Rectangle 8">
            <a:extLst>
              <a:ext uri="{FF2B5EF4-FFF2-40B4-BE49-F238E27FC236}">
                <a16:creationId xmlns:a16="http://schemas.microsoft.com/office/drawing/2014/main" id="{5BD0E54C-401C-4D8D-8518-7DD88532E981}"/>
              </a:ext>
            </a:extLst>
          </p:cNvPr>
          <p:cNvSpPr/>
          <p:nvPr/>
        </p:nvSpPr>
        <p:spPr>
          <a:xfrm>
            <a:off x="10349249" y="1813298"/>
            <a:ext cx="1691640" cy="2584037"/>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800" dirty="0">
                <a:effectLst>
                  <a:outerShdw blurRad="50800" dist="38100" dir="2700000" algn="tl" rotWithShape="0">
                    <a:prstClr val="black">
                      <a:alpha val="40000"/>
                    </a:prstClr>
                  </a:outerShdw>
                </a:effectLst>
              </a:rPr>
              <a:t>Table 6</a:t>
            </a: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Qualification</a:t>
            </a: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endParaRPr lang="en-US" dirty="0">
              <a:effectLst>
                <a:outerShdw blurRad="50800" dist="38100" dir="2700000" algn="tl" rotWithShape="0">
                  <a:prstClr val="black">
                    <a:alpha val="40000"/>
                  </a:prstClr>
                </a:outerShdw>
              </a:effectLst>
            </a:endParaRPr>
          </a:p>
          <a:p>
            <a:pPr algn="ctr"/>
            <a:r>
              <a:rPr lang="en-US" dirty="0">
                <a:effectLst>
                  <a:outerShdw blurRad="50800" dist="38100" dir="2700000" algn="tl" rotWithShape="0">
                    <a:prstClr val="black">
                      <a:alpha val="40000"/>
                    </a:prstClr>
                  </a:outerShdw>
                </a:effectLst>
              </a:rPr>
              <a:t>1 Day</a:t>
            </a:r>
          </a:p>
        </p:txBody>
      </p:sp>
      <p:sp>
        <p:nvSpPr>
          <p:cNvPr id="14" name="Rectangle 13">
            <a:extLst>
              <a:ext uri="{FF2B5EF4-FFF2-40B4-BE49-F238E27FC236}">
                <a16:creationId xmlns:a16="http://schemas.microsoft.com/office/drawing/2014/main" id="{1B523661-D82C-4F5D-AEE2-6545C1843D8A}"/>
              </a:ext>
            </a:extLst>
          </p:cNvPr>
          <p:cNvSpPr/>
          <p:nvPr/>
        </p:nvSpPr>
        <p:spPr>
          <a:xfrm>
            <a:off x="2646912" y="5807241"/>
            <a:ext cx="685800" cy="878138"/>
          </a:xfrm>
          <a:prstGeom prst="rect">
            <a:avLst/>
          </a:prstGeom>
          <a:solidFill>
            <a:schemeClr val="accent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ffectLst>
                  <a:outerShdw blurRad="50800" dist="38100" dir="2700000" algn="tl" rotWithShape="0">
                    <a:prstClr val="black">
                      <a:alpha val="40000"/>
                    </a:prstClr>
                  </a:outerShdw>
                </a:effectLst>
              </a:rPr>
              <a:t>Table 1</a:t>
            </a:r>
          </a:p>
        </p:txBody>
      </p:sp>
      <p:sp>
        <p:nvSpPr>
          <p:cNvPr id="15" name="Rectangle 14">
            <a:extLst>
              <a:ext uri="{FF2B5EF4-FFF2-40B4-BE49-F238E27FC236}">
                <a16:creationId xmlns:a16="http://schemas.microsoft.com/office/drawing/2014/main" id="{BE8C61FC-0A5A-4AD7-A60B-2E1F0234AE4A}"/>
              </a:ext>
            </a:extLst>
          </p:cNvPr>
          <p:cNvSpPr/>
          <p:nvPr/>
        </p:nvSpPr>
        <p:spPr>
          <a:xfrm>
            <a:off x="3363049" y="5807241"/>
            <a:ext cx="685800" cy="878138"/>
          </a:xfrm>
          <a:prstGeom prst="rect">
            <a:avLst/>
          </a:prstGeom>
          <a:solidFill>
            <a:srgbClr val="C55A1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ffectLst>
                  <a:outerShdw blurRad="50800" dist="38100" dir="2700000" algn="tl" rotWithShape="0">
                    <a:prstClr val="black">
                      <a:alpha val="40000"/>
                    </a:prstClr>
                  </a:outerShdw>
                </a:effectLst>
              </a:rPr>
              <a:t>Table 2</a:t>
            </a:r>
          </a:p>
        </p:txBody>
      </p:sp>
      <p:sp>
        <p:nvSpPr>
          <p:cNvPr id="16" name="Rectangle 15">
            <a:extLst>
              <a:ext uri="{FF2B5EF4-FFF2-40B4-BE49-F238E27FC236}">
                <a16:creationId xmlns:a16="http://schemas.microsoft.com/office/drawing/2014/main" id="{0302C0F3-08B1-423D-BCE3-DD485983EEB5}"/>
              </a:ext>
            </a:extLst>
          </p:cNvPr>
          <p:cNvSpPr/>
          <p:nvPr/>
        </p:nvSpPr>
        <p:spPr>
          <a:xfrm>
            <a:off x="4107739" y="5807241"/>
            <a:ext cx="1371600" cy="878138"/>
          </a:xfrm>
          <a:prstGeom prst="rect">
            <a:avLst/>
          </a:prstGeom>
          <a:solidFill>
            <a:srgbClr val="4472C4"/>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ffectLst>
                  <a:outerShdw blurRad="50800" dist="38100" dir="2700000" algn="tl" rotWithShape="0">
                    <a:prstClr val="black">
                      <a:alpha val="40000"/>
                    </a:prstClr>
                  </a:outerShdw>
                </a:effectLst>
              </a:rPr>
              <a:t>Table 3</a:t>
            </a:r>
          </a:p>
        </p:txBody>
      </p:sp>
      <p:sp>
        <p:nvSpPr>
          <p:cNvPr id="17" name="Rectangle 16">
            <a:extLst>
              <a:ext uri="{FF2B5EF4-FFF2-40B4-BE49-F238E27FC236}">
                <a16:creationId xmlns:a16="http://schemas.microsoft.com/office/drawing/2014/main" id="{DE3D1C5F-78BB-4654-B59D-A5D6AEC527D0}"/>
              </a:ext>
            </a:extLst>
          </p:cNvPr>
          <p:cNvSpPr/>
          <p:nvPr/>
        </p:nvSpPr>
        <p:spPr>
          <a:xfrm>
            <a:off x="5557055" y="5807241"/>
            <a:ext cx="685800" cy="878138"/>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ffectLst>
                  <a:outerShdw blurRad="50800" dist="38100" dir="2700000" algn="tl" rotWithShape="0">
                    <a:prstClr val="black">
                      <a:alpha val="40000"/>
                    </a:prstClr>
                  </a:outerShdw>
                </a:effectLst>
              </a:rPr>
              <a:t>Table 4</a:t>
            </a:r>
          </a:p>
        </p:txBody>
      </p:sp>
      <p:sp>
        <p:nvSpPr>
          <p:cNvPr id="18" name="Rectangle 17">
            <a:extLst>
              <a:ext uri="{FF2B5EF4-FFF2-40B4-BE49-F238E27FC236}">
                <a16:creationId xmlns:a16="http://schemas.microsoft.com/office/drawing/2014/main" id="{1F5BA116-BC41-4051-876F-764F2EEF52E9}"/>
              </a:ext>
            </a:extLst>
          </p:cNvPr>
          <p:cNvSpPr/>
          <p:nvPr/>
        </p:nvSpPr>
        <p:spPr>
          <a:xfrm>
            <a:off x="6304529" y="5807241"/>
            <a:ext cx="1371600" cy="878138"/>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ffectLst>
                  <a:outerShdw blurRad="50800" dist="38100" dir="2700000" algn="tl" rotWithShape="0">
                    <a:prstClr val="black">
                      <a:alpha val="40000"/>
                    </a:prstClr>
                  </a:outerShdw>
                </a:effectLst>
              </a:rPr>
              <a:t>Table 5</a:t>
            </a:r>
          </a:p>
        </p:txBody>
      </p:sp>
      <p:sp>
        <p:nvSpPr>
          <p:cNvPr id="19" name="Rectangle 18">
            <a:extLst>
              <a:ext uri="{FF2B5EF4-FFF2-40B4-BE49-F238E27FC236}">
                <a16:creationId xmlns:a16="http://schemas.microsoft.com/office/drawing/2014/main" id="{517C645D-9364-4C53-9712-E93B57FB8912}"/>
              </a:ext>
            </a:extLst>
          </p:cNvPr>
          <p:cNvSpPr/>
          <p:nvPr/>
        </p:nvSpPr>
        <p:spPr>
          <a:xfrm>
            <a:off x="7726346" y="5807241"/>
            <a:ext cx="1371600" cy="878138"/>
          </a:xfrm>
          <a:prstGeom prst="rect">
            <a:avLst/>
          </a:prstGeom>
          <a:solidFill>
            <a:schemeClr val="accent6">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ffectLst>
                  <a:outerShdw blurRad="50800" dist="38100" dir="2700000" algn="tl" rotWithShape="0">
                    <a:prstClr val="black">
                      <a:alpha val="40000"/>
                    </a:prstClr>
                  </a:outerShdw>
                </a:effectLst>
              </a:rPr>
              <a:t>Table 6</a:t>
            </a:r>
          </a:p>
        </p:txBody>
      </p:sp>
    </p:spTree>
    <p:extLst>
      <p:ext uri="{BB962C8B-B14F-4D97-AF65-F5344CB8AC3E}">
        <p14:creationId xmlns:p14="http://schemas.microsoft.com/office/powerpoint/2010/main" val="4087050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E1D58-8DB8-4757-891B-9D647F65AD2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50B356E-B312-4E82-B915-7CC5518A1BA7}"/>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5F49DBD6-6DCF-4FD0-BAF3-772FF183476F}"/>
              </a:ext>
            </a:extLst>
          </p:cNvPr>
          <p:cNvPicPr>
            <a:picLocks noChangeAspect="1"/>
          </p:cNvPicPr>
          <p:nvPr/>
        </p:nvPicPr>
        <p:blipFill>
          <a:blip r:embed="rId3"/>
          <a:stretch>
            <a:fillRect/>
          </a:stretch>
        </p:blipFill>
        <p:spPr>
          <a:xfrm>
            <a:off x="0" y="480342"/>
            <a:ext cx="12192000" cy="5897316"/>
          </a:xfrm>
          <a:prstGeom prst="rect">
            <a:avLst/>
          </a:prstGeom>
        </p:spPr>
      </p:pic>
    </p:spTree>
    <p:extLst>
      <p:ext uri="{BB962C8B-B14F-4D97-AF65-F5344CB8AC3E}">
        <p14:creationId xmlns:p14="http://schemas.microsoft.com/office/powerpoint/2010/main" val="18179094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B2278FBBB9B445BEEB859816A685E3" ma:contentTypeVersion="7" ma:contentTypeDescription="Create a new document." ma:contentTypeScope="" ma:versionID="acd4d31ecb963a08b47791b9a7a757d8">
  <xsd:schema xmlns:xsd="http://www.w3.org/2001/XMLSchema" xmlns:xs="http://www.w3.org/2001/XMLSchema" xmlns:p="http://schemas.microsoft.com/office/2006/metadata/properties" xmlns:ns2="2a47f3c6-8b35-41dd-b822-12328d7ec657" targetNamespace="http://schemas.microsoft.com/office/2006/metadata/properties" ma:root="true" ma:fieldsID="6b4c65e5fe497a24feda9fed07c2691e" ns2:_="">
    <xsd:import namespace="2a47f3c6-8b35-41dd-b822-12328d7ec65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47f3c6-8b35-41dd-b822-12328d7ec6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9EE4DF-B831-4972-A640-1F2146A8AC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47f3c6-8b35-41dd-b822-12328d7ec6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B1CE07D-092F-422C-B191-26717816C44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CE43E3C-5F7F-4413-BC46-3FDC1E7C99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1724</TotalTime>
  <Words>2916</Words>
  <Application>Microsoft Office PowerPoint</Application>
  <PresentationFormat>Widescreen</PresentationFormat>
  <Paragraphs>478</Paragraphs>
  <Slides>55</Slides>
  <Notes>40</Notes>
  <HiddenSlides>0</HiddenSlides>
  <MMClips>25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55</vt:i4>
      </vt:variant>
    </vt:vector>
  </HeadingPairs>
  <TitlesOfParts>
    <vt:vector size="61" baseType="lpstr">
      <vt:lpstr>Arial</vt:lpstr>
      <vt:lpstr>Arial-BoldMT</vt:lpstr>
      <vt:lpstr>Calibri</vt:lpstr>
      <vt:lpstr>Calibri Light</vt:lpstr>
      <vt:lpstr>Times New Roman</vt:lpstr>
      <vt:lpstr>Office Theme</vt:lpstr>
      <vt:lpstr>Re-visioning for Individual Weapons Qualification (IWQ)</vt:lpstr>
      <vt:lpstr>AAR Review of Previous Range</vt:lpstr>
      <vt:lpstr>Goals</vt:lpstr>
      <vt:lpstr>PowerPoint Presentation</vt:lpstr>
      <vt:lpstr>Example Range Walk Through</vt:lpstr>
      <vt:lpstr>Current Qualification Walk Through</vt:lpstr>
      <vt:lpstr>You should have a weapon and optic assigned on the Company MAL.</vt:lpstr>
      <vt:lpstr>Understanding the Individual Weapons Training Strategy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If a Soldier is not able to hit targets during Table 5 (Practice), should they advance to Table 6 (Qualification)?  NO! Retrain as needed until they can achieve a sufficient hit rate.</vt:lpstr>
      <vt:lpstr>PowerPoint Presentation</vt:lpstr>
      <vt:lpstr>PowerPoint Presentation</vt:lpstr>
      <vt:lpstr>PowerPoint Presentation</vt:lpstr>
      <vt:lpstr>PowerPoint Presentation</vt:lpstr>
      <vt:lpstr>Creative Execution  Tables 1-3</vt:lpstr>
      <vt:lpstr>Creative Execution Tables 4-6</vt:lpstr>
      <vt:lpstr>PowerPoint Presentation</vt:lpstr>
      <vt:lpstr>PowerPoint Presentation</vt:lpstr>
      <vt:lpstr>What if I have a Malfunction during Qual?</vt:lpstr>
      <vt:lpstr>Additional Notes on Malfunctions</vt:lpstr>
      <vt:lpstr>PowerPoint Presentation</vt:lpstr>
      <vt:lpstr>PowerPoint Presentation</vt:lpstr>
      <vt:lpstr>Next Steps</vt:lpstr>
      <vt:lpstr>Additional Resources</vt:lpstr>
      <vt:lpstr>PowerPoint Presentation</vt:lpstr>
      <vt:lpstr>Rifle Videos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Pistol Videos</vt:lpstr>
      <vt:lpstr>Grip and Manipulation</vt:lpstr>
      <vt:lpstr>Pistol Basics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Re-visioning for Individual Weapons Qualification (IWQ)</dc:title>
  <dc:creator>Jake Probst</dc:creator>
  <cp:lastModifiedBy>John Buol</cp:lastModifiedBy>
  <cp:revision>294</cp:revision>
  <dcterms:created xsi:type="dcterms:W3CDTF">2021-02-03T20:43:01Z</dcterms:created>
  <dcterms:modified xsi:type="dcterms:W3CDTF">2021-03-13T16:54:47Z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0x010100CCB2278FBBB9B445BEEB859816A685E3</vt:lpwstr>
  </property>
</Properties>
</file>